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  <p:sldMasterId id="2147483683" r:id="rId2"/>
    <p:sldMasterId id="2147483684" r:id="rId3"/>
  </p:sldMasterIdLst>
  <p:notesMasterIdLst>
    <p:notesMasterId r:id="rId5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</p:sldIdLst>
  <p:sldSz cx="12192000" cy="6858000"/>
  <p:notesSz cx="6858000" cy="9144000"/>
  <p:embeddedFontLst>
    <p:embeddedFont>
      <p:font typeface="Abril Fatface" panose="02000503000000020003" pitchFamily="2" charset="77"/>
      <p:regular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Georgia" panose="02040502050405020303" pitchFamily="18" charset="0"/>
      <p:regular r:id="rId56"/>
      <p:bold r:id="rId57"/>
      <p:italic r:id="rId58"/>
      <p:boldItalic r:id="rId59"/>
    </p:embeddedFont>
    <p:embeddedFont>
      <p:font typeface="Impact" panose="020B0806030902050204" pitchFamily="34" charset="0"/>
      <p:regular r:id="rId60"/>
    </p:embeddedFont>
    <p:embeddedFont>
      <p:font typeface="Open Sans" panose="020B0606030504020204" pitchFamily="34" charset="0"/>
      <p:regular r:id="rId61"/>
      <p:bold r:id="rId62"/>
      <p:italic r:id="rId63"/>
      <p:boldItalic r:id="rId64"/>
    </p:embeddedFont>
    <p:embeddedFont>
      <p:font typeface="Red Hat Display" panose="02010303040201060303" pitchFamily="2" charset="0"/>
      <p:regular r:id="rId65"/>
      <p:bold r:id="rId66"/>
      <p:italic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>
      <p:cViewPr varScale="1">
        <p:scale>
          <a:sx n="101" d="100"/>
          <a:sy n="101" d="100"/>
        </p:scale>
        <p:origin x="90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7" Type="http://schemas.openxmlformats.org/officeDocument/2006/relationships/slide" Target="slides/slide4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5" Type="http://schemas.openxmlformats.org/officeDocument/2006/relationships/slide" Target="slides/slide2.xml"/><Relationship Id="rId61" Type="http://schemas.openxmlformats.org/officeDocument/2006/relationships/font" Target="fonts/font11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font" Target="fonts/font1.fntdata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7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11b61ff9e0_0_1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311b61ff9e0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10cfe9a42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10cfe9a42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d51ab05789_1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g2d51ab05789_1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d51ab05789_1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g2d51ab05789_1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0ec2d68242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30ec2d68242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0ec2d6824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30ec2d6824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0ec2d68242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0ec2d68242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0ec2d68242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0ec2d68242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0ec2d68242_2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0ec2d68242_2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0ec2d68242_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0ec2d68242_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0ec2d68242_2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0ec2d68242_2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0ec2d68242_2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0ec2d68242_2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0ec2d68242_2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0ec2d68242_2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0ec2d68242_2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0ec2d68242_2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038b387f9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g3038b387f9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0190898aaf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g30190898aaf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038b387f9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3038b387f9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0190898aaf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0190898aaf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0190898aaf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g30190898aaf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0ec2d68242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9" name="Google Shape;399;g30ec2d6824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0ec2d68242_2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0ec2d68242_2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0190898aaf_1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0190898aaf_1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0ec2d682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30ec2d682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1085aa4489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g31085aa4489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1085aa4489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g31085aa4489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0190898aaf_1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g30190898aaf_1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1085aa448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g31085aa4489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g31085aa4489_0_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1085aa448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g31085aa4489_0_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g31085aa4489_0_1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1085aa4489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1" name="Google Shape;481;g31085aa4489_0_2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31085aa4489_0_2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d51ab05789_13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g2d51ab05789_13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0190898aaf_1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g30190898aaf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0190898aaf_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g30190898aaf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0190898aaf_1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30190898aaf_1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0190898aaf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g30190898aaf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0190898aaf_1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g30190898aaf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0190898aaf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g30190898aaf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1085aa44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g31085aa448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g31085aa448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1085aa448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g31085aa4489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g31085aa4489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1085aa448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4" name="Google Shape;564;g31085aa4489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g31085aa4489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0ec2d6824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g30ec2d6824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11b61ff9e0_0_4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g311b61ff9e0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ulll page graphic BLANK">
  <p:cSld name="Fulll page graphic 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ftr" idx="11"/>
          </p:nvPr>
        </p:nvSpPr>
        <p:spPr>
          <a:xfrm>
            <a:off x="4038600" y="6327475"/>
            <a:ext cx="377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59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rts and infographics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sz="2800" b="1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/>
          <p:nvPr/>
        </p:nvSpPr>
        <p:spPr>
          <a:xfrm>
            <a:off x="0" y="0"/>
            <a:ext cx="12204000" cy="8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 green" type="title">
  <p:cSld name="TITLE">
    <p:bg>
      <p:bgPr>
        <a:solidFill>
          <a:srgbClr val="F8F9FA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0" y="0"/>
            <a:ext cx="12192000" cy="572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bril Fatface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524000" y="3878980"/>
            <a:ext cx="9144000" cy="13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ftr" idx="11"/>
          </p:nvPr>
        </p:nvSpPr>
        <p:spPr>
          <a:xfrm>
            <a:off x="4038600" y="6327475"/>
            <a:ext cx="377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59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 white">
  <p:cSld name="Title on whi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bril Fatface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ubTitle" idx="1"/>
          </p:nvPr>
        </p:nvSpPr>
        <p:spPr>
          <a:xfrm>
            <a:off x="1524000" y="3878980"/>
            <a:ext cx="9144000" cy="13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4038600" y="6327475"/>
            <a:ext cx="377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59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4038600" y="6327475"/>
            <a:ext cx="377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59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.Climate" type="tx">
  <p:cSld name="TITLE_AND_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/>
            </a:lvl1pPr>
            <a:lvl2pPr lvl="1">
              <a:buNone/>
              <a:defRPr sz="1900"/>
            </a:lvl2pPr>
            <a:lvl3pPr lvl="2">
              <a:buNone/>
              <a:defRPr sz="1900"/>
            </a:lvl3pPr>
            <a:lvl4pPr lvl="3">
              <a:buNone/>
              <a:defRPr sz="1900"/>
            </a:lvl4pPr>
            <a:lvl5pPr lvl="4">
              <a:buNone/>
              <a:defRPr sz="1900"/>
            </a:lvl5pPr>
            <a:lvl6pPr lvl="5">
              <a:buNone/>
              <a:defRPr sz="1900"/>
            </a:lvl6pPr>
            <a:lvl7pPr lvl="6">
              <a:buNone/>
              <a:defRPr sz="1900"/>
            </a:lvl7pPr>
            <a:lvl8pPr lvl="7">
              <a:buNone/>
              <a:defRPr sz="1900"/>
            </a:lvl8pPr>
            <a:lvl9pPr lvl="8">
              <a:buNone/>
              <a:defRPr sz="19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.Climate" type="tx">
  <p:cSld name="TITLE_AND_BOD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9364" y="431933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bg>
      <p:bgPr>
        <a:solidFill>
          <a:srgbClr val="205E54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5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8411354" y="-1231444"/>
            <a:ext cx="4853389" cy="509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20012" y="745085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>
  <p:cSld name="entete_commClimat_vertP">
    <p:bg>
      <p:bgPr>
        <a:solidFill>
          <a:srgbClr val="C2E4C9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6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8411354" y="-1231443"/>
            <a:ext cx="4853389" cy="509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20012" y="745086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7490" y="431933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2" name="Google Shape;11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>
  <p:cSld name="1_Vide">
    <p:bg>
      <p:bgPr>
        <a:solidFill>
          <a:srgbClr val="5AD0C9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9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8411354" y="-1241383"/>
            <a:ext cx="4853389" cy="509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20012" y="735146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-tête de section" type="secHead">
  <p:cSld name="SECTION_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0" name="Google Shape;140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" name="Google Shape;142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9" name="Google Shape;149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0" name="Google Shape;15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6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7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7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  <a:defRPr sz="5000" b="0" i="0" u="none" strike="noStrike" cap="none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4038600" y="6327475"/>
            <a:ext cx="377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59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95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0">
            <a:alphaModFix/>
          </a:blip>
          <a:srcRect b="34738"/>
          <a:stretch/>
        </p:blipFill>
        <p:spPr>
          <a:xfrm>
            <a:off x="9926550" y="6226149"/>
            <a:ext cx="1946224" cy="28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/>
          <p:nvPr/>
        </p:nvSpPr>
        <p:spPr>
          <a:xfrm>
            <a:off x="0" y="0"/>
            <a:ext cx="12204000" cy="8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AF1DC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g"/><Relationship Id="rId15" Type="http://schemas.openxmlformats.org/officeDocument/2006/relationships/image" Target="../media/image22.jp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10" Type="http://schemas.openxmlformats.org/officeDocument/2006/relationships/image" Target="../media/image40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7E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00352" y="1533356"/>
            <a:ext cx="3791300" cy="37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8"/>
          <p:cNvSpPr txBox="1"/>
          <p:nvPr/>
        </p:nvSpPr>
        <p:spPr>
          <a:xfrm>
            <a:off x="1791450" y="5629075"/>
            <a:ext cx="8609100" cy="7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 b="1">
              <a:solidFill>
                <a:srgbClr val="000000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60000"/>
          </a:blip>
          <a:srcRect t="6362" b="6354"/>
          <a:stretch/>
        </p:blipFill>
        <p:spPr>
          <a:xfrm>
            <a:off x="0" y="-186800"/>
            <a:ext cx="12190403" cy="709147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9"/>
          <p:cNvSpPr/>
          <p:nvPr/>
        </p:nvSpPr>
        <p:spPr>
          <a:xfrm>
            <a:off x="-1588020" y="-186803"/>
            <a:ext cx="13355700" cy="6216300"/>
          </a:xfrm>
          <a:prstGeom prst="rect">
            <a:avLst/>
          </a:prstGeom>
          <a:gradFill>
            <a:gsLst>
              <a:gs pos="0">
                <a:srgbClr val="2A4F57">
                  <a:alpha val="0"/>
                </a:srgbClr>
              </a:gs>
              <a:gs pos="63000">
                <a:srgbClr val="2A4F57">
                  <a:alpha val="53725"/>
                </a:srgbClr>
              </a:gs>
              <a:gs pos="100000">
                <a:srgbClr val="2A4F57">
                  <a:alpha val="53725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9"/>
          <p:cNvSpPr/>
          <p:nvPr/>
        </p:nvSpPr>
        <p:spPr>
          <a:xfrm>
            <a:off x="0" y="6029462"/>
            <a:ext cx="12192000" cy="8752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9"/>
          <p:cNvSpPr/>
          <p:nvPr/>
        </p:nvSpPr>
        <p:spPr>
          <a:xfrm>
            <a:off x="4653600" y="1058550"/>
            <a:ext cx="7276800" cy="3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Abril Fatface"/>
              <a:buNone/>
            </a:pPr>
            <a:r>
              <a:rPr lang="en-US" sz="5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Communiquer pour </a:t>
            </a:r>
            <a:br>
              <a:rPr lang="en-US" sz="5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</a:br>
            <a:r>
              <a:rPr lang="en-US" sz="5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mieux rejoindre</a:t>
            </a:r>
            <a:endParaRPr sz="1900"/>
          </a:p>
          <a:p>
            <a:pPr marL="0" marR="0" lvl="0" indent="0" algn="r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lang="en-US" sz="3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Les données dont vous avez</a:t>
            </a:r>
            <a:br>
              <a:rPr lang="en-US" sz="3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3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besoin pour comprendre les</a:t>
            </a:r>
            <a:br>
              <a:rPr lang="en-US" sz="3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3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différents publics au Québec</a:t>
            </a:r>
            <a:endParaRPr sz="1200"/>
          </a:p>
        </p:txBody>
      </p:sp>
      <p:sp>
        <p:nvSpPr>
          <p:cNvPr id="186" name="Google Shape;186;p39"/>
          <p:cNvSpPr/>
          <p:nvPr/>
        </p:nvSpPr>
        <p:spPr>
          <a:xfrm>
            <a:off x="222554" y="6279925"/>
            <a:ext cx="32997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Open Sans"/>
              <a:buNone/>
            </a:pPr>
            <a:r>
              <a:rPr lang="en-US" sz="22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5 novembre 2024</a:t>
            </a:r>
            <a:endParaRPr/>
          </a:p>
        </p:txBody>
      </p:sp>
      <p:pic>
        <p:nvPicPr>
          <p:cNvPr id="187" name="Google Shape;187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2199" y="6341413"/>
            <a:ext cx="2120069" cy="330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9" descr="A close up of a sig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6899" y="6122021"/>
            <a:ext cx="1897999" cy="65955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9"/>
          <p:cNvSpPr txBox="1"/>
          <p:nvPr/>
        </p:nvSpPr>
        <p:spPr>
          <a:xfrm>
            <a:off x="9175897" y="5185025"/>
            <a:ext cx="2754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pen Sans"/>
              <a:buNone/>
            </a:pPr>
            <a:r>
              <a:rPr lang="en-US" sz="18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Érick Lachapelle, PhD</a:t>
            </a:r>
            <a:endParaRPr sz="1500"/>
          </a:p>
        </p:txBody>
      </p:sp>
      <p:pic>
        <p:nvPicPr>
          <p:cNvPr id="190" name="Google Shape;190;p39"/>
          <p:cNvPicPr preferRelativeResize="0"/>
          <p:nvPr/>
        </p:nvPicPr>
        <p:blipFill rotWithShape="1">
          <a:blip r:embed="rId6">
            <a:alphaModFix/>
          </a:blip>
          <a:srcRect t="1371" b="1371"/>
          <a:stretch/>
        </p:blipFill>
        <p:spPr>
          <a:xfrm>
            <a:off x="9943676" y="6303999"/>
            <a:ext cx="1897999" cy="29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69425" y="6122024"/>
            <a:ext cx="659550" cy="6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0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/>
              <a:t>Qui est EcoAnalytics?</a:t>
            </a:r>
            <a:endParaRPr/>
          </a:p>
        </p:txBody>
      </p:sp>
      <p:sp>
        <p:nvSpPr>
          <p:cNvPr id="197" name="Google Shape;197;p40"/>
          <p:cNvSpPr txBox="1">
            <a:spLocks noGrp="1"/>
          </p:cNvSpPr>
          <p:nvPr>
            <p:ph type="body" idx="1"/>
          </p:nvPr>
        </p:nvSpPr>
        <p:spPr>
          <a:xfrm>
            <a:off x="838200" y="1928825"/>
            <a:ext cx="10694700" cy="3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US" sz="2600"/>
              <a:t>Projet coopératif d'étude de marché, fondé par Équiterre (2016)</a:t>
            </a:r>
            <a:endParaRPr sz="2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 sz="2600"/>
              <a:t>Sur la plateforme commune de MakeWay</a:t>
            </a:r>
            <a:endParaRPr sz="2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 sz="2600"/>
              <a:t>Dirigé par une coalition diversifiée d'ONG et de chercheurs </a:t>
            </a:r>
            <a:endParaRPr sz="2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 sz="2600"/>
              <a:t>Comble une lacune importante en matière d'information pour le mouvement environnemental</a:t>
            </a:r>
            <a:endParaRPr sz="2600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SzPts val="1600"/>
              <a:buChar char="●"/>
            </a:pPr>
            <a:r>
              <a:rPr lang="en-US" sz="2600"/>
              <a:t>Depuis 2016 : 9 enquêtes nationales, 20 rapports, de nombreux webinaires</a:t>
            </a:r>
            <a:endParaRPr sz="2600"/>
          </a:p>
        </p:txBody>
      </p:sp>
      <p:pic>
        <p:nvPicPr>
          <p:cNvPr id="198" name="Google Shape;19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7798" y="5948085"/>
            <a:ext cx="2146740" cy="745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1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4400"/>
              <a:t>Membres</a:t>
            </a:r>
            <a:endParaRPr sz="4400"/>
          </a:p>
        </p:txBody>
      </p:sp>
      <p:pic>
        <p:nvPicPr>
          <p:cNvPr id="204" name="Google Shape;20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0124" y="6016752"/>
            <a:ext cx="1905000" cy="65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9906" y="3453402"/>
            <a:ext cx="1988325" cy="730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4027" y="3418291"/>
            <a:ext cx="2317000" cy="1051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7212" y="3381928"/>
            <a:ext cx="1626723" cy="851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6738" y="1697394"/>
            <a:ext cx="2317000" cy="1265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90781" y="1764428"/>
            <a:ext cx="1988325" cy="132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05376" y="3186181"/>
            <a:ext cx="2311757" cy="10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79100" y="4628535"/>
            <a:ext cx="1905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686117" y="1697265"/>
            <a:ext cx="2238000" cy="1119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41" descr="A picture containing company name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619021" y="1696444"/>
            <a:ext cx="1627188" cy="1461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1" descr="A picture containing icon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778619" y="2072124"/>
            <a:ext cx="2317289" cy="369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4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879311" y="3639605"/>
            <a:ext cx="1645627" cy="34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41" descr="Icon&#10;&#10;Description automatically generated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41630" y="4609876"/>
            <a:ext cx="1612094" cy="1612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41" descr="A sun and waves in a blue sky&#10;&#10;Description automatically generated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683756" y="4833004"/>
            <a:ext cx="2028556" cy="501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4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277350" y="4810225"/>
            <a:ext cx="2317277" cy="79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288401" y="4547576"/>
            <a:ext cx="1890702" cy="126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2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/>
              <a:t>Bailleurs de fonds</a:t>
            </a:r>
            <a:endParaRPr sz="3200"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226" name="Google Shape;226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0154" y="4062397"/>
            <a:ext cx="2968636" cy="830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2153" y="2198218"/>
            <a:ext cx="2499718" cy="91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2" descr="sitka-logo-col (12)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32142" y="3418413"/>
            <a:ext cx="2207991" cy="1903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83650" y="2142669"/>
            <a:ext cx="2620692" cy="946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3"/>
          <p:cNvSpPr txBox="1"/>
          <p:nvPr/>
        </p:nvSpPr>
        <p:spPr>
          <a:xfrm>
            <a:off x="4833400" y="6104133"/>
            <a:ext cx="2525200" cy="4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Reclimate.ca</a:t>
            </a:r>
            <a:endParaRPr sz="1300" b="0" i="0" u="none" strike="noStrike" cap="none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35" name="Google Shape;23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200" y="6238167"/>
            <a:ext cx="1923933" cy="31756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3"/>
          <p:cNvSpPr txBox="1"/>
          <p:nvPr/>
        </p:nvSpPr>
        <p:spPr>
          <a:xfrm>
            <a:off x="10071100" y="6104133"/>
            <a:ext cx="1804800" cy="4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January 2024</a:t>
            </a:r>
            <a:endParaRPr sz="13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7" name="Google Shape;237;p43"/>
          <p:cNvSpPr txBox="1"/>
          <p:nvPr/>
        </p:nvSpPr>
        <p:spPr>
          <a:xfrm>
            <a:off x="0" y="1817567"/>
            <a:ext cx="12192000" cy="35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00"/>
              <a:buFont typeface="Arial"/>
              <a:buNone/>
            </a:pPr>
            <a:endParaRPr sz="6700" b="0" i="0" u="none" strike="noStrike" cap="none">
              <a:solidFill>
                <a:srgbClr val="302E2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38" name="Google Shape;238;p43"/>
          <p:cNvPicPr preferRelativeResize="0"/>
          <p:nvPr/>
        </p:nvPicPr>
        <p:blipFill rotWithShape="1">
          <a:blip r:embed="rId4">
            <a:alphaModFix/>
          </a:blip>
          <a:srcRect b="20311"/>
          <a:stretch/>
        </p:blipFill>
        <p:spPr>
          <a:xfrm>
            <a:off x="1221661" y="637533"/>
            <a:ext cx="9748664" cy="3887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4"/>
          <p:cNvSpPr txBox="1">
            <a:spLocks noGrp="1"/>
          </p:cNvSpPr>
          <p:nvPr>
            <p:ph type="body" idx="1"/>
          </p:nvPr>
        </p:nvSpPr>
        <p:spPr>
          <a:xfrm>
            <a:off x="1301000" y="0"/>
            <a:ext cx="9590000" cy="62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9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Re.Climate est le centre canadien de formation, de recherche et de stratégie en matière de communication et d'engagement sur le changement climatique, situé à l'université de Carleton. </a:t>
            </a:r>
            <a:endParaRPr sz="2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4" name="Google Shape;24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5767" y="6212900"/>
            <a:ext cx="2269065" cy="374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777" y="6269867"/>
            <a:ext cx="1982853" cy="31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5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/>
              <a:t>Plan de la présentation</a:t>
            </a:r>
            <a:endParaRPr/>
          </a:p>
        </p:txBody>
      </p:sp>
      <p:sp>
        <p:nvSpPr>
          <p:cNvPr id="251" name="Google Shape;251;p45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Introduction et contexte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Méthodologie de l’étude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Segments d’audience au Québec : un aperçu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Conseils stratégiques pour la communication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Questions et discussion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Abril Fatface"/>
              <a:buNone/>
            </a:pPr>
            <a:r>
              <a:rPr lang="en-US" sz="4200"/>
              <a:t>Contexte de la communication climatique</a:t>
            </a:r>
            <a:endParaRPr sz="4200"/>
          </a:p>
        </p:txBody>
      </p:sp>
      <p:sp>
        <p:nvSpPr>
          <p:cNvPr id="257" name="Google Shape;257;p46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43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619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Les électeurs votent selon leurs valeurs et leur identité.</a:t>
            </a:r>
            <a:endParaRPr sz="2100"/>
          </a:p>
          <a:p>
            <a:pPr marL="914400" lvl="1" indent="-3492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/>
              <a:t>Utiliser un langage qui correspond à la vision du monde que vous souhaitez communiquer.</a:t>
            </a:r>
            <a:br>
              <a:rPr lang="en-US" sz="1900"/>
            </a:br>
            <a:endParaRPr sz="1900"/>
          </a:p>
          <a:p>
            <a:pPr marL="457200" lvl="0" indent="-3619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Ciblez votre public et intégrez votre vision et vos valeurs dans leur réflexion.</a:t>
            </a:r>
            <a:endParaRPr sz="2100"/>
          </a:p>
          <a:p>
            <a:pPr marL="914400" lvl="1" indent="-3492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/>
              <a:t>Valider l’identité, normaliser ses préoccupations et renforcer leur appartenance avec votre vision du monde.</a:t>
            </a:r>
            <a:br>
              <a:rPr lang="en-US" sz="1900"/>
            </a:br>
            <a:endParaRPr sz="1900"/>
          </a:p>
          <a:p>
            <a:pPr marL="457200" lvl="0" indent="-3619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Adaptez les messages aux valeurs (et besoins) du public cible.</a:t>
            </a:r>
            <a:endParaRPr sz="2100"/>
          </a:p>
          <a:p>
            <a:pPr marL="914400" lvl="1" indent="-3492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/>
              <a:t>Santé, sécurité, égalité, autonomie, autonomie, préservation culturelle</a:t>
            </a:r>
            <a:br>
              <a:rPr lang="en-US" sz="1900"/>
            </a:br>
            <a:endParaRPr sz="1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/>
              <a:t>Objectifs du webinaire</a:t>
            </a:r>
            <a:endParaRPr/>
          </a:p>
        </p:txBody>
      </p:sp>
      <p:sp>
        <p:nvSpPr>
          <p:cNvPr id="263" name="Google Shape;263;p47"/>
          <p:cNvSpPr txBox="1">
            <a:spLocks noGrp="1"/>
          </p:cNvSpPr>
          <p:nvPr>
            <p:ph type="body" idx="1"/>
          </p:nvPr>
        </p:nvSpPr>
        <p:spPr>
          <a:xfrm>
            <a:off x="838200" y="1963550"/>
            <a:ext cx="10515600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 dirty="0" err="1"/>
              <a:t>Comprendre</a:t>
            </a:r>
            <a:r>
              <a:rPr lang="en-US" sz="2000" dirty="0"/>
              <a:t> les </a:t>
            </a:r>
            <a:r>
              <a:rPr lang="en-US" sz="2000" dirty="0" err="1"/>
              <a:t>principaux</a:t>
            </a:r>
            <a:r>
              <a:rPr lang="en-US" sz="2000" dirty="0"/>
              <a:t> segments </a:t>
            </a:r>
            <a:r>
              <a:rPr lang="en-US" sz="2000" dirty="0" err="1"/>
              <a:t>d’audience</a:t>
            </a:r>
            <a:r>
              <a:rPr lang="en-US" sz="2000" dirty="0"/>
              <a:t> au Québec </a:t>
            </a:r>
            <a:r>
              <a:rPr lang="en-US" sz="2000" dirty="0" err="1"/>
              <a:t>en</a:t>
            </a:r>
            <a:r>
              <a:rPr lang="en-US" sz="2000" dirty="0"/>
              <a:t> matière de </a:t>
            </a:r>
            <a:r>
              <a:rPr lang="en-US" sz="2000" dirty="0" err="1"/>
              <a:t>valeurs</a:t>
            </a:r>
            <a:r>
              <a:rPr lang="en-US" sz="2000" dirty="0"/>
              <a:t> et </a:t>
            </a:r>
            <a:r>
              <a:rPr lang="en-US" sz="2000" dirty="0" err="1"/>
              <a:t>d’attitudes</a:t>
            </a:r>
            <a:r>
              <a:rPr lang="en-US" sz="2000" dirty="0"/>
              <a:t> face aux </a:t>
            </a:r>
            <a:r>
              <a:rPr lang="en-US" sz="2000" dirty="0" err="1"/>
              <a:t>changements</a:t>
            </a:r>
            <a:r>
              <a:rPr lang="en-US" sz="2000" dirty="0"/>
              <a:t> </a:t>
            </a:r>
            <a:r>
              <a:rPr lang="en-US" sz="2000" dirty="0" err="1"/>
              <a:t>climatiques</a:t>
            </a:r>
            <a:r>
              <a:rPr lang="en-US" sz="2000" dirty="0"/>
              <a:t>.</a:t>
            </a:r>
            <a:br>
              <a:rPr lang="en-US" sz="2000" dirty="0"/>
            </a:br>
            <a:endParaRPr sz="2000" dirty="0"/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 dirty="0"/>
              <a:t>Explorer comment les </a:t>
            </a:r>
            <a:r>
              <a:rPr lang="en-US" sz="2000" dirty="0" err="1"/>
              <a:t>caractéristiques</a:t>
            </a:r>
            <a:r>
              <a:rPr lang="en-US" sz="2000" dirty="0"/>
              <a:t> de </a:t>
            </a:r>
            <a:r>
              <a:rPr lang="en-US" sz="2000" dirty="0" err="1"/>
              <a:t>ces</a:t>
            </a:r>
            <a:r>
              <a:rPr lang="en-US" sz="2000" dirty="0"/>
              <a:t> segments </a:t>
            </a:r>
            <a:r>
              <a:rPr lang="en-US" sz="2000" dirty="0" err="1"/>
              <a:t>influencent</a:t>
            </a:r>
            <a:r>
              <a:rPr lang="en-US" sz="2000" dirty="0"/>
              <a:t> </a:t>
            </a:r>
            <a:r>
              <a:rPr lang="en-US" sz="2000" dirty="0" err="1"/>
              <a:t>leurs</a:t>
            </a:r>
            <a:r>
              <a:rPr lang="en-US" sz="2000" dirty="0"/>
              <a:t> perceptions du </a:t>
            </a:r>
            <a:r>
              <a:rPr lang="en-US" sz="2000" dirty="0" err="1"/>
              <a:t>climat</a:t>
            </a:r>
            <a:r>
              <a:rPr lang="en-US" sz="2000" dirty="0"/>
              <a:t>.</a:t>
            </a:r>
            <a:br>
              <a:rPr lang="en-US" sz="2000" dirty="0"/>
            </a:br>
            <a:endParaRPr sz="2000" dirty="0"/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 dirty="0" err="1"/>
              <a:t>Fournir</a:t>
            </a:r>
            <a:r>
              <a:rPr lang="en-US" sz="2000" dirty="0"/>
              <a:t> des conseils pratiques pour adapter </a:t>
            </a:r>
            <a:r>
              <a:rPr lang="en-US" sz="2000" dirty="0" err="1"/>
              <a:t>vos</a:t>
            </a:r>
            <a:r>
              <a:rPr lang="en-US" sz="2000" dirty="0"/>
              <a:t> </a:t>
            </a:r>
            <a:r>
              <a:rPr lang="en-US" sz="2000" dirty="0" err="1"/>
              <a:t>stratégies</a:t>
            </a:r>
            <a:r>
              <a:rPr lang="en-US" sz="2000" dirty="0"/>
              <a:t> de communication </a:t>
            </a:r>
            <a:r>
              <a:rPr lang="en-US" sz="2000" dirty="0" err="1"/>
              <a:t>selon</a:t>
            </a:r>
            <a:r>
              <a:rPr lang="en-US" sz="2000" dirty="0"/>
              <a:t> les </a:t>
            </a:r>
            <a:r>
              <a:rPr lang="en-US" sz="2000" dirty="0" err="1"/>
              <a:t>spécificités</a:t>
            </a:r>
            <a:r>
              <a:rPr lang="en-US" sz="2000" dirty="0"/>
              <a:t> de </a:t>
            </a:r>
            <a:r>
              <a:rPr lang="en-US" sz="2000" dirty="0" err="1"/>
              <a:t>chaque</a:t>
            </a:r>
            <a:r>
              <a:rPr lang="en-US" sz="2000" dirty="0"/>
              <a:t> segment.</a:t>
            </a:r>
            <a:br>
              <a:rPr lang="en-US" sz="2000" dirty="0"/>
            </a:br>
            <a:endParaRPr sz="2000" dirty="0"/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 dirty="0" err="1"/>
              <a:t>Partager</a:t>
            </a:r>
            <a:r>
              <a:rPr lang="en-US" sz="2000" dirty="0"/>
              <a:t> des faits </a:t>
            </a:r>
            <a:r>
              <a:rPr lang="en-US" sz="2000" dirty="0" err="1"/>
              <a:t>saillants</a:t>
            </a:r>
            <a:r>
              <a:rPr lang="en-US" sz="2000" dirty="0"/>
              <a:t> </a:t>
            </a:r>
            <a:r>
              <a:rPr lang="en-US" sz="2000" dirty="0" err="1"/>
              <a:t>issus</a:t>
            </a:r>
            <a:r>
              <a:rPr lang="en-US" sz="2000" dirty="0"/>
              <a:t> d’un sondage et des </a:t>
            </a:r>
            <a:r>
              <a:rPr lang="en-US" sz="2000" dirty="0" err="1"/>
              <a:t>groupes</a:t>
            </a:r>
            <a:r>
              <a:rPr lang="en-US" sz="2000" dirty="0"/>
              <a:t> de discussion pour guider </a:t>
            </a:r>
            <a:r>
              <a:rPr lang="en-US" sz="2000" dirty="0" err="1"/>
              <a:t>vos</a:t>
            </a:r>
            <a:r>
              <a:rPr lang="en-US" sz="2000" dirty="0"/>
              <a:t> futures </a:t>
            </a:r>
            <a:r>
              <a:rPr lang="en-US" sz="2000" dirty="0" err="1"/>
              <a:t>campagnes</a:t>
            </a:r>
            <a:r>
              <a:rPr lang="en-US" sz="2000" dirty="0"/>
              <a:t> de communication.</a:t>
            </a:r>
            <a:endParaRPr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8"/>
          <p:cNvSpPr txBox="1">
            <a:spLocks noGrp="1"/>
          </p:cNvSpPr>
          <p:nvPr>
            <p:ph type="title"/>
          </p:nvPr>
        </p:nvSpPr>
        <p:spPr>
          <a:xfrm>
            <a:off x="2932350" y="593375"/>
            <a:ext cx="63273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Méthodologie</a:t>
            </a:r>
            <a:endParaRPr/>
          </a:p>
        </p:txBody>
      </p:sp>
      <p:sp>
        <p:nvSpPr>
          <p:cNvPr id="269" name="Google Shape;269;p48"/>
          <p:cNvSpPr txBox="1">
            <a:spLocks noGrp="1"/>
          </p:cNvSpPr>
          <p:nvPr>
            <p:ph type="body" idx="1"/>
          </p:nvPr>
        </p:nvSpPr>
        <p:spPr>
          <a:xfrm>
            <a:off x="415600" y="1919275"/>
            <a:ext cx="4364100" cy="417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04800" lvl="0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 dirty="0" err="1"/>
              <a:t>Méthodes</a:t>
            </a:r>
            <a:r>
              <a:rPr lang="en-US" sz="1500" dirty="0"/>
              <a:t> </a:t>
            </a:r>
            <a:r>
              <a:rPr lang="en-US" sz="1500" dirty="0" err="1"/>
              <a:t>mixtes</a:t>
            </a:r>
            <a:r>
              <a:rPr lang="en-US" sz="1500" dirty="0"/>
              <a:t> sur les </a:t>
            </a:r>
            <a:r>
              <a:rPr lang="en-US" sz="1500" dirty="0" err="1"/>
              <a:t>valeurs</a:t>
            </a:r>
            <a:r>
              <a:rPr lang="en-US" sz="1500" dirty="0"/>
              <a:t> politiques et </a:t>
            </a:r>
            <a:r>
              <a:rPr lang="en-US" sz="1500" dirty="0" err="1"/>
              <a:t>sociales</a:t>
            </a:r>
            <a:r>
              <a:rPr lang="en-US" sz="1500" dirty="0"/>
              <a:t> et comment le public </a:t>
            </a:r>
            <a:r>
              <a:rPr lang="en-US" sz="1500" dirty="0" err="1"/>
              <a:t>canadien</a:t>
            </a:r>
            <a:r>
              <a:rPr lang="en-US" sz="1500" dirty="0"/>
              <a:t>/</a:t>
            </a:r>
            <a:br>
              <a:rPr lang="en-US" sz="1500" dirty="0"/>
            </a:br>
            <a:r>
              <a:rPr lang="en-US" sz="1500" dirty="0" err="1"/>
              <a:t>québécois</a:t>
            </a:r>
            <a:r>
              <a:rPr lang="en-US" sz="1500" dirty="0"/>
              <a:t> </a:t>
            </a:r>
            <a:r>
              <a:rPr lang="en-US" sz="1500" dirty="0" err="1"/>
              <a:t>ressent</a:t>
            </a:r>
            <a:r>
              <a:rPr lang="en-US" sz="1500" dirty="0"/>
              <a:t> et agit par rapport aux </a:t>
            </a:r>
            <a:r>
              <a:rPr lang="en-US" sz="1500" dirty="0" err="1"/>
              <a:t>changements</a:t>
            </a:r>
            <a:r>
              <a:rPr lang="en-US" sz="1500" dirty="0"/>
              <a:t> </a:t>
            </a:r>
            <a:r>
              <a:rPr lang="en-US" sz="1500" dirty="0" err="1"/>
              <a:t>climatiques</a:t>
            </a:r>
            <a:r>
              <a:rPr lang="en-US" sz="1500" dirty="0"/>
              <a:t>.</a:t>
            </a:r>
            <a:br>
              <a:rPr lang="en-US" sz="1500" dirty="0"/>
            </a:br>
            <a:endParaRPr sz="1500" dirty="0"/>
          </a:p>
          <a:p>
            <a:pPr marL="304800" lvl="0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 dirty="0"/>
              <a:t>Sondage </a:t>
            </a:r>
            <a:r>
              <a:rPr lang="en-US" sz="1500" dirty="0" err="1"/>
              <a:t>mené</a:t>
            </a:r>
            <a:r>
              <a:rPr lang="en-US" sz="1500" dirty="0"/>
              <a:t> </a:t>
            </a:r>
            <a:r>
              <a:rPr lang="en-US" sz="1500" dirty="0" err="1"/>
              <a:t>auprès</a:t>
            </a:r>
            <a:r>
              <a:rPr lang="en-US" sz="1500" dirty="0"/>
              <a:t> de 6 142 Canadiens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novembre</a:t>
            </a:r>
            <a:r>
              <a:rPr lang="en-US" sz="1500" dirty="0"/>
              <a:t> 2023 (1 031 </a:t>
            </a:r>
            <a:r>
              <a:rPr lang="en-US" sz="1500" dirty="0" err="1"/>
              <a:t>québecois</a:t>
            </a:r>
            <a:r>
              <a:rPr lang="en-US" sz="1500" dirty="0"/>
              <a:t>) avec quotas pour </a:t>
            </a:r>
            <a:r>
              <a:rPr lang="en-US" sz="1500" dirty="0" err="1"/>
              <a:t>une</a:t>
            </a:r>
            <a:r>
              <a:rPr lang="en-US" sz="1500" dirty="0"/>
              <a:t> plus </a:t>
            </a:r>
            <a:r>
              <a:rPr lang="en-US" sz="1500" dirty="0" err="1"/>
              <a:t>grande</a:t>
            </a:r>
            <a:r>
              <a:rPr lang="en-US" sz="1500" dirty="0"/>
              <a:t> puissance </a:t>
            </a:r>
            <a:r>
              <a:rPr lang="en-US" sz="1500" dirty="0" err="1"/>
              <a:t>statistique</a:t>
            </a:r>
            <a:r>
              <a:rPr lang="en-US" sz="1500" dirty="0"/>
              <a:t> sur la </a:t>
            </a:r>
            <a:r>
              <a:rPr lang="en-US" sz="1500" dirty="0" err="1"/>
              <a:t>classe</a:t>
            </a:r>
            <a:r>
              <a:rPr lang="en-US" sz="1500" dirty="0"/>
              <a:t> </a:t>
            </a:r>
            <a:r>
              <a:rPr lang="en-US" sz="1500" dirty="0" err="1"/>
              <a:t>moyenne</a:t>
            </a:r>
            <a:r>
              <a:rPr lang="en-US" sz="1500" dirty="0"/>
              <a:t>.</a:t>
            </a:r>
            <a:br>
              <a:rPr lang="en-US" sz="1500" dirty="0"/>
            </a:br>
            <a:endParaRPr sz="1500" dirty="0"/>
          </a:p>
          <a:p>
            <a:pPr marL="304800" lvl="0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 dirty="0" err="1"/>
              <a:t>Groupes</a:t>
            </a:r>
            <a:r>
              <a:rPr lang="en-US" sz="1500" dirty="0"/>
              <a:t> de discussion </a:t>
            </a:r>
            <a:r>
              <a:rPr lang="en-US" sz="1500" dirty="0" err="1"/>
              <a:t>organisés</a:t>
            </a:r>
            <a:r>
              <a:rPr lang="en-US" sz="1500" dirty="0"/>
              <a:t> par </a:t>
            </a:r>
            <a:r>
              <a:rPr lang="en-US" sz="1500" dirty="0" err="1"/>
              <a:t>Re.Climate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mars 2024.</a:t>
            </a:r>
            <a:endParaRPr sz="3100" dirty="0"/>
          </a:p>
        </p:txBody>
      </p:sp>
      <p:grpSp>
        <p:nvGrpSpPr>
          <p:cNvPr id="270" name="Google Shape;270;p48"/>
          <p:cNvGrpSpPr/>
          <p:nvPr/>
        </p:nvGrpSpPr>
        <p:grpSpPr>
          <a:xfrm>
            <a:off x="5050244" y="1679750"/>
            <a:ext cx="6847350" cy="3498500"/>
            <a:chOff x="2250130" y="1757677"/>
            <a:chExt cx="7813933" cy="3992355"/>
          </a:xfrm>
        </p:grpSpPr>
        <p:pic>
          <p:nvPicPr>
            <p:cNvPr id="271" name="Google Shape;271;p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250130" y="2094204"/>
              <a:ext cx="4449291" cy="31574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48"/>
            <p:cNvSpPr/>
            <p:nvPr/>
          </p:nvSpPr>
          <p:spPr>
            <a:xfrm>
              <a:off x="7763063" y="1757677"/>
              <a:ext cx="2301000" cy="645600"/>
            </a:xfrm>
            <a:prstGeom prst="roundRect">
              <a:avLst>
                <a:gd name="adj" fmla="val 16667"/>
              </a:avLst>
            </a:prstGeom>
            <a:solidFill>
              <a:srgbClr val="2A4F57"/>
            </a:solidFill>
            <a:ln>
              <a:noFill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CROYANCES &amp; COMPORTEMENTS</a:t>
              </a:r>
              <a:endParaRPr sz="1100">
                <a:solidFill>
                  <a:srgbClr val="FFFFFF"/>
                </a:solidFill>
              </a:endParaRPr>
            </a:p>
          </p:txBody>
        </p:sp>
        <p:sp>
          <p:nvSpPr>
            <p:cNvPr id="273" name="Google Shape;273;p48"/>
            <p:cNvSpPr/>
            <p:nvPr/>
          </p:nvSpPr>
          <p:spPr>
            <a:xfrm>
              <a:off x="7763063" y="2916413"/>
              <a:ext cx="2301000" cy="606000"/>
            </a:xfrm>
            <a:prstGeom prst="roundRect">
              <a:avLst>
                <a:gd name="adj" fmla="val 16667"/>
              </a:avLst>
            </a:prstGeom>
            <a:solidFill>
              <a:srgbClr val="2A4F57"/>
            </a:solidFill>
            <a:ln>
              <a:noFill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ÉMOTIONS</a:t>
              </a:r>
              <a:endParaRPr sz="1100">
                <a:solidFill>
                  <a:srgbClr val="FFFFFF"/>
                </a:solidFill>
              </a:endParaRPr>
            </a:p>
          </p:txBody>
        </p:sp>
        <p:sp>
          <p:nvSpPr>
            <p:cNvPr id="274" name="Google Shape;274;p48"/>
            <p:cNvSpPr/>
            <p:nvPr/>
          </p:nvSpPr>
          <p:spPr>
            <a:xfrm>
              <a:off x="7763063" y="3939991"/>
              <a:ext cx="2301000" cy="645600"/>
            </a:xfrm>
            <a:prstGeom prst="roundRect">
              <a:avLst>
                <a:gd name="adj" fmla="val 16667"/>
              </a:avLst>
            </a:prstGeom>
            <a:solidFill>
              <a:srgbClr val="2A4F57"/>
            </a:solidFill>
            <a:ln>
              <a:noFill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IDENTITÉ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48"/>
            <p:cNvSpPr/>
            <p:nvPr/>
          </p:nvSpPr>
          <p:spPr>
            <a:xfrm>
              <a:off x="7763063" y="5104431"/>
              <a:ext cx="2301000" cy="645600"/>
            </a:xfrm>
            <a:prstGeom prst="roundRect">
              <a:avLst>
                <a:gd name="adj" fmla="val 16667"/>
              </a:avLst>
            </a:prstGeom>
            <a:solidFill>
              <a:srgbClr val="2A4F57"/>
            </a:solidFill>
            <a:ln>
              <a:noFill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VALEURS POLITIQUES </a:t>
              </a:r>
              <a:br>
                <a:rPr lang="en-US" sz="1100" b="1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lang="en-US" sz="1100" b="1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ET SOCIALES</a:t>
              </a:r>
              <a:endParaRPr sz="1100">
                <a:solidFill>
                  <a:srgbClr val="FFFFFF"/>
                </a:solidFill>
              </a:endParaRPr>
            </a:p>
          </p:txBody>
        </p:sp>
        <p:cxnSp>
          <p:nvCxnSpPr>
            <p:cNvPr id="276" name="Google Shape;276;p48"/>
            <p:cNvCxnSpPr/>
            <p:nvPr/>
          </p:nvCxnSpPr>
          <p:spPr>
            <a:xfrm rot="10800000" flipH="1">
              <a:off x="6816187" y="2174825"/>
              <a:ext cx="803100" cy="337500"/>
            </a:xfrm>
            <a:prstGeom prst="straightConnector1">
              <a:avLst/>
            </a:prstGeom>
            <a:noFill/>
            <a:ln w="9525" cap="flat" cmpd="sng">
              <a:solidFill>
                <a:srgbClr val="00AF9A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7" name="Google Shape;277;p48"/>
            <p:cNvCxnSpPr/>
            <p:nvPr/>
          </p:nvCxnSpPr>
          <p:spPr>
            <a:xfrm>
              <a:off x="6785430" y="3187763"/>
              <a:ext cx="833700" cy="29700"/>
            </a:xfrm>
            <a:prstGeom prst="straightConnector1">
              <a:avLst/>
            </a:prstGeom>
            <a:noFill/>
            <a:ln w="9525" cap="flat" cmpd="sng">
              <a:solidFill>
                <a:srgbClr val="00AF9A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8" name="Google Shape;278;p48"/>
            <p:cNvCxnSpPr/>
            <p:nvPr/>
          </p:nvCxnSpPr>
          <p:spPr>
            <a:xfrm>
              <a:off x="6770820" y="3863200"/>
              <a:ext cx="848400" cy="399600"/>
            </a:xfrm>
            <a:prstGeom prst="straightConnector1">
              <a:avLst/>
            </a:prstGeom>
            <a:noFill/>
            <a:ln w="9525" cap="flat" cmpd="sng">
              <a:solidFill>
                <a:srgbClr val="00AF9A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9" name="Google Shape;279;p48"/>
            <p:cNvCxnSpPr/>
            <p:nvPr/>
          </p:nvCxnSpPr>
          <p:spPr>
            <a:xfrm>
              <a:off x="6756210" y="4537391"/>
              <a:ext cx="863100" cy="714300"/>
            </a:xfrm>
            <a:prstGeom prst="straightConnector1">
              <a:avLst/>
            </a:prstGeom>
            <a:noFill/>
            <a:ln w="9525" cap="flat" cmpd="sng">
              <a:solidFill>
                <a:srgbClr val="00AF9A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280" name="Google Shape;280;p48"/>
            <p:cNvPicPr preferRelativeResize="0"/>
            <p:nvPr/>
          </p:nvPicPr>
          <p:blipFill rotWithShape="1">
            <a:blip r:embed="rId4">
              <a:alphaModFix/>
            </a:blip>
            <a:srcRect l="49826" t="4301" r="14348" b="15151"/>
            <a:stretch/>
          </p:blipFill>
          <p:spPr>
            <a:xfrm>
              <a:off x="4489825" y="3146675"/>
              <a:ext cx="721526" cy="1038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48"/>
            <p:cNvPicPr preferRelativeResize="0"/>
            <p:nvPr/>
          </p:nvPicPr>
          <p:blipFill rotWithShape="1">
            <a:blip r:embed="rId5">
              <a:alphaModFix/>
            </a:blip>
            <a:srcRect l="38173" t="11860" r="34683" b="62512"/>
            <a:stretch/>
          </p:blipFill>
          <p:spPr>
            <a:xfrm>
              <a:off x="4485750" y="2103120"/>
              <a:ext cx="730974" cy="1034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48"/>
            <p:cNvPicPr preferRelativeResize="0"/>
            <p:nvPr/>
          </p:nvPicPr>
          <p:blipFill rotWithShape="1">
            <a:blip r:embed="rId6">
              <a:alphaModFix/>
            </a:blip>
            <a:srcRect l="26473" t="9549" r="20002" b="39276"/>
            <a:stretch/>
          </p:blipFill>
          <p:spPr>
            <a:xfrm>
              <a:off x="2279900" y="2103120"/>
              <a:ext cx="716575" cy="1034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48"/>
            <p:cNvPicPr preferRelativeResize="0"/>
            <p:nvPr/>
          </p:nvPicPr>
          <p:blipFill rotWithShape="1">
            <a:blip r:embed="rId7">
              <a:alphaModFix/>
            </a:blip>
            <a:srcRect l="36401" t="6995" r="38040" b="68406"/>
            <a:stretch/>
          </p:blipFill>
          <p:spPr>
            <a:xfrm>
              <a:off x="2279900" y="3149545"/>
              <a:ext cx="716574" cy="1034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48"/>
            <p:cNvPicPr preferRelativeResize="0"/>
            <p:nvPr/>
          </p:nvPicPr>
          <p:blipFill rotWithShape="1">
            <a:blip r:embed="rId8">
              <a:alphaModFix/>
            </a:blip>
            <a:srcRect l="27323" t="5387" r="42272" b="65349"/>
            <a:stretch/>
          </p:blipFill>
          <p:spPr>
            <a:xfrm>
              <a:off x="5962450" y="4195945"/>
              <a:ext cx="716574" cy="1034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48"/>
            <p:cNvPicPr preferRelativeResize="0"/>
            <p:nvPr/>
          </p:nvPicPr>
          <p:blipFill rotWithShape="1">
            <a:blip r:embed="rId9">
              <a:alphaModFix/>
            </a:blip>
            <a:srcRect l="29981" t="9962" r="22451" b="44256"/>
            <a:stretch/>
          </p:blipFill>
          <p:spPr>
            <a:xfrm>
              <a:off x="5962450" y="2109870"/>
              <a:ext cx="716574" cy="1034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48"/>
            <p:cNvPicPr preferRelativeResize="0"/>
            <p:nvPr/>
          </p:nvPicPr>
          <p:blipFill rotWithShape="1">
            <a:blip r:embed="rId10">
              <a:alphaModFix/>
            </a:blip>
            <a:srcRect l="30473" t="1222" r="28144" b="51945"/>
            <a:stretch/>
          </p:blipFill>
          <p:spPr>
            <a:xfrm>
              <a:off x="3009450" y="2103120"/>
              <a:ext cx="731375" cy="1034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125" y="2118150"/>
            <a:ext cx="1044425" cy="10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9"/>
          <p:cNvSpPr/>
          <p:nvPr/>
        </p:nvSpPr>
        <p:spPr>
          <a:xfrm>
            <a:off x="1051825" y="2089150"/>
            <a:ext cx="1116900" cy="11169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" name="Google Shape;293;p49"/>
          <p:cNvSpPr txBox="1"/>
          <p:nvPr/>
        </p:nvSpPr>
        <p:spPr>
          <a:xfrm>
            <a:off x="533500" y="699967"/>
            <a:ext cx="11438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302E2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94" name="Google Shape;294;p49"/>
          <p:cNvSpPr txBox="1"/>
          <p:nvPr/>
        </p:nvSpPr>
        <p:spPr>
          <a:xfrm>
            <a:off x="533500" y="699967"/>
            <a:ext cx="10683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5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rPr>
              <a:t>Une diversité de publics au Québec</a:t>
            </a:r>
            <a:endParaRPr sz="45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95" name="Google Shape;295;p49"/>
          <p:cNvSpPr txBox="1"/>
          <p:nvPr/>
        </p:nvSpPr>
        <p:spPr>
          <a:xfrm>
            <a:off x="575733" y="3228300"/>
            <a:ext cx="2069100" cy="14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Engagés progressistes</a:t>
            </a:r>
            <a:endParaRPr sz="1800" b="1">
              <a:solidFill>
                <a:schemeClr val="dk1"/>
              </a:solidFill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23 % (+8)</a:t>
            </a:r>
            <a:endParaRPr sz="2600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" name="Google Shape;296;p49"/>
          <p:cNvSpPr txBox="1"/>
          <p:nvPr/>
        </p:nvSpPr>
        <p:spPr>
          <a:xfrm>
            <a:off x="9410067" y="3228300"/>
            <a:ext cx="2069100" cy="14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Opposants pro-pétrole</a:t>
            </a:r>
            <a:endParaRPr sz="1800" b="1">
              <a:solidFill>
                <a:schemeClr val="dk1"/>
              </a:solidFill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11 % (-3)</a:t>
            </a:r>
            <a:endParaRPr sz="29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" name="Google Shape;297;p49"/>
          <p:cNvSpPr txBox="1"/>
          <p:nvPr/>
        </p:nvSpPr>
        <p:spPr>
          <a:xfrm>
            <a:off x="2784325" y="3228300"/>
            <a:ext cx="2208600" cy="14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Nationalistes communautaires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28 % (+7)</a:t>
            </a:r>
            <a:endParaRPr sz="29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8" name="Google Shape;298;p49"/>
          <p:cNvSpPr txBox="1"/>
          <p:nvPr/>
        </p:nvSpPr>
        <p:spPr>
          <a:xfrm>
            <a:off x="4992900" y="3228300"/>
            <a:ext cx="2069100" cy="14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Nouveaux centristes 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22 % (+2)</a:t>
            </a:r>
            <a:endParaRPr sz="29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" name="Google Shape;299;p49"/>
          <p:cNvSpPr txBox="1"/>
          <p:nvPr/>
        </p:nvSpPr>
        <p:spPr>
          <a:xfrm>
            <a:off x="7201483" y="3228300"/>
            <a:ext cx="2069100" cy="14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Centre désengagé</a:t>
            </a:r>
            <a:endParaRPr sz="1800" b="1">
              <a:solidFill>
                <a:schemeClr val="dk1"/>
              </a:solidFill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16 % (-14)</a:t>
            </a:r>
            <a:endParaRPr sz="29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00" name="Google Shape;300;p49"/>
          <p:cNvCxnSpPr/>
          <p:nvPr/>
        </p:nvCxnSpPr>
        <p:spPr>
          <a:xfrm rot="10800000">
            <a:off x="2784333" y="2082133"/>
            <a:ext cx="0" cy="324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1" name="Google Shape;301;p49"/>
          <p:cNvCxnSpPr/>
          <p:nvPr/>
        </p:nvCxnSpPr>
        <p:spPr>
          <a:xfrm rot="10800000">
            <a:off x="4992900" y="2082133"/>
            <a:ext cx="0" cy="324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" name="Google Shape;302;p49"/>
          <p:cNvCxnSpPr/>
          <p:nvPr/>
        </p:nvCxnSpPr>
        <p:spPr>
          <a:xfrm rot="10800000">
            <a:off x="7111867" y="2082133"/>
            <a:ext cx="0" cy="324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Google Shape;303;p49"/>
          <p:cNvCxnSpPr/>
          <p:nvPr/>
        </p:nvCxnSpPr>
        <p:spPr>
          <a:xfrm rot="10800000">
            <a:off x="9270700" y="2084932"/>
            <a:ext cx="0" cy="324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4" name="Google Shape;304;p49"/>
          <p:cNvSpPr txBox="1"/>
          <p:nvPr/>
        </p:nvSpPr>
        <p:spPr>
          <a:xfrm>
            <a:off x="533500" y="5958300"/>
            <a:ext cx="6148800" cy="823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Les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pourcentages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indiquent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la proportion des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répondants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dans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chaque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segment.</a:t>
            </a:r>
            <a:endParaRPr sz="1300" i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100"/>
              </a:spcBef>
              <a:spcAft>
                <a:spcPts val="1100"/>
              </a:spcAft>
              <a:buNone/>
            </a:pP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différence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avec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l’échantillon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canadien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est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entre </a:t>
            </a:r>
            <a:r>
              <a:rPr lang="en-US" sz="1300" i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parenthèses</a:t>
            </a:r>
            <a:r>
              <a:rPr lang="en-US" sz="1300" i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(+/-)</a:t>
            </a:r>
            <a:endParaRPr sz="1300" i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5" name="Google Shape;305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6462" y="2118150"/>
            <a:ext cx="1044425" cy="10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9"/>
          <p:cNvSpPr/>
          <p:nvPr/>
        </p:nvSpPr>
        <p:spPr>
          <a:xfrm>
            <a:off x="3330163" y="2089150"/>
            <a:ext cx="1116900" cy="1116900"/>
          </a:xfrm>
          <a:prstGeom prst="ellipse">
            <a:avLst/>
          </a:prstGeom>
          <a:noFill/>
          <a:ln w="19050" cap="flat" cmpd="sng">
            <a:solidFill>
              <a:srgbClr val="C32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7" name="Google Shape;307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30225" y="2118150"/>
            <a:ext cx="1044425" cy="10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9"/>
          <p:cNvSpPr/>
          <p:nvPr/>
        </p:nvSpPr>
        <p:spPr>
          <a:xfrm>
            <a:off x="5493925" y="2089150"/>
            <a:ext cx="1116900" cy="1116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9" name="Google Shape;309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69137" y="2118150"/>
            <a:ext cx="1044425" cy="1058901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9"/>
          <p:cNvSpPr/>
          <p:nvPr/>
        </p:nvSpPr>
        <p:spPr>
          <a:xfrm>
            <a:off x="7632825" y="2089150"/>
            <a:ext cx="1116900" cy="1116900"/>
          </a:xfrm>
          <a:prstGeom prst="ellipse">
            <a:avLst/>
          </a:prstGeom>
          <a:noFill/>
          <a:ln w="19050" cap="flat" cmpd="sng">
            <a:solidFill>
              <a:srgbClr val="4616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1" name="Google Shape;311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22462" y="2118150"/>
            <a:ext cx="1044425" cy="10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9"/>
          <p:cNvSpPr/>
          <p:nvPr/>
        </p:nvSpPr>
        <p:spPr>
          <a:xfrm>
            <a:off x="9886163" y="2089150"/>
            <a:ext cx="1116900" cy="1116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50"/>
          <p:cNvPicPr preferRelativeResize="0"/>
          <p:nvPr/>
        </p:nvPicPr>
        <p:blipFill rotWithShape="1">
          <a:blip r:embed="rId3">
            <a:alphaModFix/>
          </a:blip>
          <a:srcRect r="8248"/>
          <a:stretch/>
        </p:blipFill>
        <p:spPr>
          <a:xfrm>
            <a:off x="2412800" y="1569550"/>
            <a:ext cx="7366400" cy="4920049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50"/>
          <p:cNvSpPr txBox="1">
            <a:spLocks noGrp="1"/>
          </p:cNvSpPr>
          <p:nvPr>
            <p:ph type="title"/>
          </p:nvPr>
        </p:nvSpPr>
        <p:spPr>
          <a:xfrm>
            <a:off x="838200" y="406952"/>
            <a:ext cx="10515600" cy="988200"/>
          </a:xfrm>
          <a:prstGeom prst="rect">
            <a:avLst/>
          </a:prstGeom>
        </p:spPr>
        <p:txBody>
          <a:bodyPr spcFirstLastPara="1" wrap="square" lIns="91425" tIns="45700" rIns="91425" bIns="45700" anchor="t" anchorCtr="1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 publics varient en fonction de leurs </a:t>
            </a:r>
            <a:endParaRPr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attitudes environnementales et valeurs socio-politiques</a:t>
            </a:r>
            <a:endParaRPr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1"/>
          <p:cNvSpPr txBox="1"/>
          <p:nvPr/>
        </p:nvSpPr>
        <p:spPr>
          <a:xfrm>
            <a:off x="533500" y="699967"/>
            <a:ext cx="11438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302E2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4" name="Google Shape;324;p51"/>
          <p:cNvSpPr txBox="1"/>
          <p:nvPr/>
        </p:nvSpPr>
        <p:spPr>
          <a:xfrm>
            <a:off x="1453700" y="850867"/>
            <a:ext cx="9762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5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rPr>
              <a:t>Engagés progressistes</a:t>
            </a:r>
            <a:r>
              <a:rPr lang="en-US" sz="4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500" b="1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23 %</a:t>
            </a:r>
            <a:endParaRPr sz="4500" b="1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5" name="Google Shape;32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75" y="868501"/>
            <a:ext cx="862725" cy="8746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51"/>
          <p:cNvSpPr txBox="1"/>
          <p:nvPr/>
        </p:nvSpPr>
        <p:spPr>
          <a:xfrm>
            <a:off x="1453700" y="1484425"/>
            <a:ext cx="559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2400">
                <a:solidFill>
                  <a:schemeClr val="accent1"/>
                </a:solidFill>
                <a:highlight>
                  <a:schemeClr val="lt1"/>
                </a:highlight>
                <a:latin typeface="Abril Fatface"/>
                <a:ea typeface="Abril Fatface"/>
                <a:cs typeface="Abril Fatface"/>
                <a:sym typeface="Abril Fatface"/>
              </a:rPr>
              <a:t>Prêt à se mobiliser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7" name="Google Shape;327;p51"/>
          <p:cNvSpPr txBox="1"/>
          <p:nvPr/>
        </p:nvSpPr>
        <p:spPr>
          <a:xfrm>
            <a:off x="1453700" y="2207067"/>
            <a:ext cx="9422400" cy="3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Urbains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beaucoup des femmes,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éduquées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Mangent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moins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viande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moins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d’auto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solo, plus de transport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collectif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Valeurs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égalitaristes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cosmopolites, ouvertes à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l’immigration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Préoccupés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par les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changements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climatiques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la santé, le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coût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 la vie et la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désinformation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Grand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attachement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à la province, engagement politique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élevé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Peu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d'avantages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perçus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énergies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fossiles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forte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préférences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pour les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énergies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renouvelables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(8:1)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Barrières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: 20 %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comptent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sur la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technologie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000" dirty="0">
              <a:solidFill>
                <a:srgbClr val="302E2E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2"/>
          <p:cNvSpPr txBox="1"/>
          <p:nvPr/>
        </p:nvSpPr>
        <p:spPr>
          <a:xfrm>
            <a:off x="533500" y="699967"/>
            <a:ext cx="11438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302E2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3" name="Google Shape;333;p52"/>
          <p:cNvSpPr txBox="1"/>
          <p:nvPr/>
        </p:nvSpPr>
        <p:spPr>
          <a:xfrm>
            <a:off x="1453700" y="850875"/>
            <a:ext cx="107382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5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rPr>
              <a:t>Nationalistes communautaires</a:t>
            </a:r>
            <a:r>
              <a:rPr lang="en-US" sz="4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500" b="1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28 %</a:t>
            </a:r>
            <a:endParaRPr sz="4500">
              <a:solidFill>
                <a:schemeClr val="accent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4" name="Google Shape;334;p52"/>
          <p:cNvSpPr txBox="1"/>
          <p:nvPr/>
        </p:nvSpPr>
        <p:spPr>
          <a:xfrm>
            <a:off x="1453700" y="1484425"/>
            <a:ext cx="559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highlight>
                  <a:schemeClr val="lt1"/>
                </a:highlight>
                <a:latin typeface="Abril Fatface"/>
                <a:ea typeface="Abril Fatface"/>
                <a:cs typeface="Abril Fatface"/>
                <a:sym typeface="Abril Fatface"/>
              </a:rPr>
              <a:t>Engageable au niveau communautaire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5" name="Google Shape;335;p52"/>
          <p:cNvSpPr txBox="1"/>
          <p:nvPr/>
        </p:nvSpPr>
        <p:spPr>
          <a:xfrm>
            <a:off x="1453700" y="2207075"/>
            <a:ext cx="9958500" cy="3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Âgés, moins éduqués, plus tendance à être grands-parents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Bénévolat local, santé prioritaire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Plus dépendants de l’auto solo, aiment le plein air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Grand attachement à la province et à la communauté locale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Valeurs égalitaristes et nativistes en tension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Préoccupés par la santé, le coût de la vie, l’immigration, les changements climatiques 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Appui aux combustibles fossiles, mais priorisent les énergies renouvelables (3:1)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Barrières : Temps, économie, Canada trop petit</a:t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6" name="Google Shape;336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875" y="868501"/>
            <a:ext cx="862725" cy="87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3"/>
          <p:cNvSpPr txBox="1"/>
          <p:nvPr/>
        </p:nvSpPr>
        <p:spPr>
          <a:xfrm>
            <a:off x="533500" y="699967"/>
            <a:ext cx="11438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302E2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42" name="Google Shape;342;p53"/>
          <p:cNvSpPr txBox="1"/>
          <p:nvPr/>
        </p:nvSpPr>
        <p:spPr>
          <a:xfrm>
            <a:off x="1453700" y="850867"/>
            <a:ext cx="9762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5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rPr>
              <a:t>Nouveaux centristes</a:t>
            </a:r>
            <a:r>
              <a:rPr lang="en-US" sz="4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500" b="1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22 %</a:t>
            </a:r>
            <a:endParaRPr sz="4500">
              <a:solidFill>
                <a:schemeClr val="accent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43" name="Google Shape;343;p53"/>
          <p:cNvSpPr txBox="1"/>
          <p:nvPr/>
        </p:nvSpPr>
        <p:spPr>
          <a:xfrm>
            <a:off x="1453700" y="1484425"/>
            <a:ext cx="9515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2400">
                <a:solidFill>
                  <a:schemeClr val="accent1"/>
                </a:solidFill>
                <a:highlight>
                  <a:schemeClr val="lt1"/>
                </a:highlight>
                <a:latin typeface="Abril Fatface"/>
                <a:ea typeface="Abril Fatface"/>
                <a:cs typeface="Abril Fatface"/>
                <a:sym typeface="Abril Fatface"/>
              </a:rPr>
              <a:t>Moins engagés mais sympathiques au mouvement environnemental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44" name="Google Shape;344;p53"/>
          <p:cNvSpPr txBox="1"/>
          <p:nvPr/>
        </p:nvSpPr>
        <p:spPr>
          <a:xfrm>
            <a:off x="1453700" y="2207075"/>
            <a:ext cx="9762900" cy="3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Jeunes, équilibrés en genre, éduqués, revenus modestes, moins tendances à avoir des enfants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Secteur public et étudiant.e.s à temps plein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Transport en commun, moins de viande, actifs sur Instagram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Valeurs progressistes sur le plan social (égalitaire, cosmopolite, ouvert à l’immigration, préoccupés par la discrimination) sans être ultra-libéraux sur le plan économique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Préoccupés par la discrimination et l’économie 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Pro-science, technologie, et environnement mais plutôt sympathisant.e.s que militant.e.s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Engagement politique mais changement d’intentions de vote depuis 2021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Favorisent largement les énergies renouvelables (7:1)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Peu de barrières (sauf préoccupation pour les coûts)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45" name="Google Shape;34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875" y="868501"/>
            <a:ext cx="862725" cy="87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4"/>
          <p:cNvSpPr txBox="1"/>
          <p:nvPr/>
        </p:nvSpPr>
        <p:spPr>
          <a:xfrm>
            <a:off x="533500" y="699967"/>
            <a:ext cx="11438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302E2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51" name="Google Shape;351;p54"/>
          <p:cNvSpPr txBox="1"/>
          <p:nvPr/>
        </p:nvSpPr>
        <p:spPr>
          <a:xfrm>
            <a:off x="1453700" y="850867"/>
            <a:ext cx="9762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5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rPr>
              <a:t>Centre désengagé</a:t>
            </a:r>
            <a:r>
              <a:rPr lang="en-US" sz="4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500" b="1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16 %</a:t>
            </a:r>
            <a:endParaRPr sz="4500">
              <a:solidFill>
                <a:schemeClr val="accent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52" name="Google Shape;352;p54"/>
          <p:cNvSpPr txBox="1"/>
          <p:nvPr/>
        </p:nvSpPr>
        <p:spPr>
          <a:xfrm>
            <a:off x="1453700" y="1484425"/>
            <a:ext cx="10088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highlight>
                  <a:schemeClr val="lt1"/>
                </a:highlight>
                <a:latin typeface="Abril Fatface"/>
                <a:ea typeface="Abril Fatface"/>
                <a:cs typeface="Abril Fatface"/>
                <a:sym typeface="Abril Fatface"/>
              </a:rPr>
              <a:t>Les moins engagés politiquement, opinions les moins tranchées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53" name="Google Shape;353;p54"/>
          <p:cNvSpPr txBox="1"/>
          <p:nvPr/>
        </p:nvSpPr>
        <p:spPr>
          <a:xfrm>
            <a:off x="1453700" y="2207067"/>
            <a:ext cx="9422400" cy="3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Jeunes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équilibrés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genre,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moins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éduqués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revenus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modestes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Hors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ville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parents, et forte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dépendance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à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l’auto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-solo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Valeurs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autoritaires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nativistes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populistes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Faible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engagement politique,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nombreux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indécis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fédéral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et provincial)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Préoccupations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centrées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sur le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coût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 la vie,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l’économie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et la santé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Peu de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préoccupation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pour le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climat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favorables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à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l’adaptation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plutôt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qu’à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réduction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émissions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Ambivalents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sur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l’importance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secteur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pétrolier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légère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préférence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pour les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énergies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renouvelables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000" dirty="0">
              <a:solidFill>
                <a:srgbClr val="302E2E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54" name="Google Shape;35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875" y="868501"/>
            <a:ext cx="862725" cy="874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5"/>
          <p:cNvSpPr txBox="1"/>
          <p:nvPr/>
        </p:nvSpPr>
        <p:spPr>
          <a:xfrm>
            <a:off x="533500" y="699967"/>
            <a:ext cx="11438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302E2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60" name="Google Shape;360;p55"/>
          <p:cNvSpPr txBox="1"/>
          <p:nvPr/>
        </p:nvSpPr>
        <p:spPr>
          <a:xfrm>
            <a:off x="1453700" y="850867"/>
            <a:ext cx="9762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5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rPr>
              <a:t>Opposants pro-pétrole</a:t>
            </a:r>
            <a:r>
              <a:rPr lang="en-US" sz="4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500" b="1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11 %</a:t>
            </a:r>
            <a:endParaRPr sz="4500">
              <a:solidFill>
                <a:schemeClr val="accent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61" name="Google Shape;361;p55"/>
          <p:cNvSpPr txBox="1"/>
          <p:nvPr/>
        </p:nvSpPr>
        <p:spPr>
          <a:xfrm>
            <a:off x="1453700" y="1484425"/>
            <a:ext cx="7491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highlight>
                  <a:schemeClr val="lt1"/>
                </a:highlight>
                <a:latin typeface="Abril Fatface"/>
                <a:ea typeface="Abril Fatface"/>
                <a:cs typeface="Abril Fatface"/>
                <a:sym typeface="Abril Fatface"/>
              </a:rPr>
              <a:t>Moins enclins à s’engager pour l’action climatique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62" name="Google Shape;362;p55"/>
          <p:cNvSpPr txBox="1"/>
          <p:nvPr/>
        </p:nvSpPr>
        <p:spPr>
          <a:xfrm>
            <a:off x="1453700" y="2207067"/>
            <a:ext cx="9422400" cy="3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Hommes, plus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âgés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ruraux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ou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banlieue, peu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diplômés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Auto-solo,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consommateurs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viande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actifs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sur Twitter et YouTube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Valeurs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nativistes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populistes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autoritaires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Préoccupés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par le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chômage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l’inflation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la santé et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l’immigration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Soutien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net aux combustibles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fossiles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préférence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3:2 sur les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énergies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renouvelables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Croient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que la production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pétrolière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profite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à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leur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communauté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56616" lvl="0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Barrières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: Trop petit,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mieux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vaut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s’adapter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l’économie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souffrira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vivre sans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s’inquiéter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des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enjeux</a:t>
            </a:r>
            <a:r>
              <a:rPr lang="en-US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environnementaux</a:t>
            </a:r>
            <a:endParaRPr sz="2400" dirty="0">
              <a:solidFill>
                <a:srgbClr val="302E2E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63" name="Google Shape;36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875" y="868501"/>
            <a:ext cx="862725" cy="87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6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9361"/>
              <a:buFont typeface="Open Sans"/>
              <a:buNone/>
            </a:pPr>
            <a:r>
              <a:rPr lang="en-US" sz="3133" dirty="0"/>
              <a:t>Intention de vote au </a:t>
            </a:r>
            <a:r>
              <a:rPr lang="en-US" sz="3133" dirty="0" err="1"/>
              <a:t>fédéral</a:t>
            </a:r>
            <a:endParaRPr sz="3133" dirty="0"/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Open Sans"/>
              <a:buNone/>
            </a:pPr>
            <a:endParaRPr dirty="0"/>
          </a:p>
        </p:txBody>
      </p:sp>
      <p:pic>
        <p:nvPicPr>
          <p:cNvPr id="369" name="Google Shape;36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450" y="1187594"/>
            <a:ext cx="10675098" cy="544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7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</a:pPr>
            <a:r>
              <a:rPr lang="en-US" dirty="0"/>
              <a:t>Intention de vote au provincial</a:t>
            </a:r>
            <a:endParaRPr dirty="0"/>
          </a:p>
        </p:txBody>
      </p:sp>
      <p:pic>
        <p:nvPicPr>
          <p:cNvPr id="375" name="Google Shape;37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9387" y="1188725"/>
            <a:ext cx="9793224" cy="5440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8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</a:pPr>
            <a:r>
              <a:rPr lang="en-US"/>
              <a:t>Aborder d’autres enjeux qui intéressent davantage</a:t>
            </a:r>
            <a:endParaRPr/>
          </a:p>
        </p:txBody>
      </p:sp>
      <p:pic>
        <p:nvPicPr>
          <p:cNvPr id="381" name="Google Shape;381;p58"/>
          <p:cNvPicPr preferRelativeResize="0"/>
          <p:nvPr/>
        </p:nvPicPr>
        <p:blipFill rotWithShape="1">
          <a:blip r:embed="rId3">
            <a:alphaModFix/>
          </a:blip>
          <a:srcRect l="1047" r="1057"/>
          <a:stretch/>
        </p:blipFill>
        <p:spPr>
          <a:xfrm>
            <a:off x="2983784" y="2021700"/>
            <a:ext cx="6224429" cy="483629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8"/>
          <p:cNvSpPr txBox="1"/>
          <p:nvPr/>
        </p:nvSpPr>
        <p:spPr>
          <a:xfrm>
            <a:off x="2495825" y="1435138"/>
            <a:ext cx="7049700" cy="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Quelle est l’importance des questions suivantes pour vous personnellement 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Construire un mandat social pour l’action climatique</a:t>
            </a:r>
            <a:endParaRPr/>
          </a:p>
        </p:txBody>
      </p:sp>
      <p:sp>
        <p:nvSpPr>
          <p:cNvPr id="388" name="Google Shape;388;p59"/>
          <p:cNvSpPr txBox="1">
            <a:spLocks noGrp="1"/>
          </p:cNvSpPr>
          <p:nvPr>
            <p:ph type="subTitle" idx="1"/>
          </p:nvPr>
        </p:nvSpPr>
        <p:spPr>
          <a:xfrm>
            <a:off x="1524000" y="3878980"/>
            <a:ext cx="9144000" cy="137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0"/>
          <p:cNvSpPr txBox="1"/>
          <p:nvPr/>
        </p:nvSpPr>
        <p:spPr>
          <a:xfrm>
            <a:off x="838200" y="2413700"/>
            <a:ext cx="2615700" cy="3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Certains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affirment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que le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gouvernement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canadien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1" u="sng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doit fixer un plafond strict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pour les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émissions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secteur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pétrolier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gazier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afin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 respecter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engagements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matière de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changements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climatiques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D'autres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affirment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qu'un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tel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plafond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n'est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1" u="sng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pas </a:t>
            </a:r>
            <a:r>
              <a:rPr lang="en-US" sz="1200" b="1" u="sng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nécessaire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et que les compagnies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pétrolières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gazières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canadiennes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prennent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déjà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elles-mêmes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des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mesures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pour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réduire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les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émissions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liées</a:t>
            </a:r>
            <a:r>
              <a:rPr lang="en-US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à la production.</a:t>
            </a: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4" name="Google Shape;394;p60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Open Sans"/>
              <a:buNone/>
            </a:pPr>
            <a:r>
              <a:rPr lang="en-US"/>
              <a:t>L’importance du Québec dans </a:t>
            </a:r>
            <a:br>
              <a:rPr lang="en-US"/>
            </a:br>
            <a:r>
              <a:rPr lang="en-US"/>
              <a:t>la transition énergétique du Canada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Open Sans"/>
              <a:buNone/>
            </a:pPr>
            <a:endParaRPr/>
          </a:p>
        </p:txBody>
      </p:sp>
      <p:pic>
        <p:nvPicPr>
          <p:cNvPr id="395" name="Google Shape;395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1625" y="2275784"/>
            <a:ext cx="8261350" cy="433639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60"/>
          <p:cNvSpPr txBox="1"/>
          <p:nvPr/>
        </p:nvSpPr>
        <p:spPr>
          <a:xfrm>
            <a:off x="1901550" y="1632025"/>
            <a:ext cx="83889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Laquelle des affirmations suivantes correspond le mieux à votre point de vue ?</a:t>
            </a:r>
            <a:endParaRPr sz="2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1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/>
              <a:t>Un potentiel encore à travailler</a:t>
            </a:r>
            <a:endParaRPr/>
          </a:p>
        </p:txBody>
      </p:sp>
      <p:sp>
        <p:nvSpPr>
          <p:cNvPr id="402" name="Google Shape;402;p61"/>
          <p:cNvSpPr txBox="1">
            <a:spLocks noGrp="1"/>
          </p:cNvSpPr>
          <p:nvPr>
            <p:ph type="body" idx="1"/>
          </p:nvPr>
        </p:nvSpPr>
        <p:spPr>
          <a:xfrm>
            <a:off x="838200" y="2268350"/>
            <a:ext cx="3228300" cy="3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/>
              <a:t>Engagés</a:t>
            </a:r>
            <a:r>
              <a:rPr lang="en-US" b="1" dirty="0"/>
              <a:t> </a:t>
            </a:r>
            <a:r>
              <a:rPr lang="en-US" b="1" dirty="0" err="1"/>
              <a:t>progressistes</a:t>
            </a:r>
            <a:endParaRPr b="1" dirty="0"/>
          </a:p>
          <a:p>
            <a:pPr marL="457200" lvl="0" indent="-31083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400" dirty="0"/>
              <a:t>20% et 50 % </a:t>
            </a:r>
            <a:r>
              <a:rPr lang="en-US" sz="1400" dirty="0" err="1"/>
              <a:t>rejoindraient</a:t>
            </a:r>
            <a:r>
              <a:rPr lang="en-US" sz="1400" dirty="0"/>
              <a:t> « </a:t>
            </a:r>
            <a:r>
              <a:rPr lang="en-US" sz="1400" dirty="0" err="1"/>
              <a:t>certainement</a:t>
            </a:r>
            <a:r>
              <a:rPr lang="en-US" sz="1400" dirty="0"/>
              <a:t> » </a:t>
            </a:r>
            <a:r>
              <a:rPr lang="en-US" sz="1400" dirty="0" err="1"/>
              <a:t>ou</a:t>
            </a:r>
            <a:r>
              <a:rPr lang="en-US" sz="1400" dirty="0"/>
              <a:t> « </a:t>
            </a:r>
            <a:r>
              <a:rPr lang="en-US" sz="1400" dirty="0" err="1"/>
              <a:t>probablement</a:t>
            </a:r>
            <a:r>
              <a:rPr lang="en-US" sz="1400" dirty="0"/>
              <a:t> » </a:t>
            </a:r>
            <a:r>
              <a:rPr lang="en-US" sz="1400" dirty="0" err="1"/>
              <a:t>une</a:t>
            </a:r>
            <a:r>
              <a:rPr lang="en-US" sz="1400" dirty="0"/>
              <a:t> </a:t>
            </a:r>
            <a:r>
              <a:rPr lang="en-US" sz="1400" dirty="0" err="1"/>
              <a:t>campagne</a:t>
            </a:r>
            <a:r>
              <a:rPr lang="en-US" sz="1400" dirty="0"/>
              <a:t> </a:t>
            </a:r>
            <a:r>
              <a:rPr lang="en-US" sz="1400" dirty="0" err="1"/>
              <a:t>provinciale</a:t>
            </a:r>
            <a:r>
              <a:rPr lang="en-US" sz="1400" dirty="0"/>
              <a:t> de </a:t>
            </a:r>
            <a:r>
              <a:rPr lang="en-US" sz="1400" dirty="0" err="1"/>
              <a:t>lutte</a:t>
            </a:r>
            <a:r>
              <a:rPr lang="en-US" sz="1400" dirty="0"/>
              <a:t> </a:t>
            </a:r>
            <a:r>
              <a:rPr lang="en-US" sz="1400" dirty="0" err="1"/>
              <a:t>contre</a:t>
            </a:r>
            <a:r>
              <a:rPr lang="en-US" sz="1400" dirty="0"/>
              <a:t> le </a:t>
            </a:r>
            <a:r>
              <a:rPr lang="en-US" sz="1400" dirty="0" err="1"/>
              <a:t>changement</a:t>
            </a:r>
            <a:r>
              <a:rPr lang="en-US" sz="1400" dirty="0"/>
              <a:t> </a:t>
            </a:r>
            <a:r>
              <a:rPr lang="en-US" sz="1400" dirty="0" err="1"/>
              <a:t>climatique</a:t>
            </a:r>
            <a:endParaRPr sz="1400" dirty="0"/>
          </a:p>
          <a:p>
            <a:pPr marL="457200" lvl="0" indent="-31083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 dirty="0"/>
              <a:t>Une </a:t>
            </a:r>
            <a:r>
              <a:rPr lang="en-US" sz="1400" dirty="0" err="1"/>
              <a:t>majorité</a:t>
            </a:r>
            <a:r>
              <a:rPr lang="en-US" sz="1400" dirty="0"/>
              <a:t> </a:t>
            </a:r>
            <a:r>
              <a:rPr lang="en-US" sz="1400" dirty="0" err="1"/>
              <a:t>discute</a:t>
            </a:r>
            <a:r>
              <a:rPr lang="en-US" sz="1400" dirty="0"/>
              <a:t> des </a:t>
            </a:r>
            <a:r>
              <a:rPr lang="en-US" sz="1400" dirty="0" err="1"/>
              <a:t>changements</a:t>
            </a:r>
            <a:r>
              <a:rPr lang="en-US" sz="1400" dirty="0"/>
              <a:t> </a:t>
            </a:r>
            <a:r>
              <a:rPr lang="en-US" sz="1400" dirty="0" err="1"/>
              <a:t>climatiques</a:t>
            </a:r>
            <a:r>
              <a:rPr lang="en-US" sz="1400" dirty="0"/>
              <a:t> «  </a:t>
            </a:r>
            <a:r>
              <a:rPr lang="en-US" sz="1400" dirty="0" err="1"/>
              <a:t>souvent</a:t>
            </a:r>
            <a:r>
              <a:rPr lang="en-US" sz="1400" dirty="0"/>
              <a:t> » (40%) </a:t>
            </a:r>
            <a:r>
              <a:rPr lang="en-US" sz="1400" dirty="0" err="1"/>
              <a:t>ou</a:t>
            </a:r>
            <a:r>
              <a:rPr lang="en-US" sz="1400" dirty="0"/>
              <a:t> « </a:t>
            </a:r>
            <a:r>
              <a:rPr lang="en-US" sz="1400" dirty="0" err="1"/>
              <a:t>parfois</a:t>
            </a:r>
            <a:r>
              <a:rPr lang="en-US" sz="1400" dirty="0"/>
              <a:t> » (44%) avec </a:t>
            </a:r>
            <a:r>
              <a:rPr lang="en-US" sz="1400" dirty="0" err="1"/>
              <a:t>leurs</a:t>
            </a:r>
            <a:r>
              <a:rPr lang="en-US" sz="1400" dirty="0"/>
              <a:t> </a:t>
            </a:r>
            <a:r>
              <a:rPr lang="en-US" sz="1400" dirty="0" err="1"/>
              <a:t>familles</a:t>
            </a:r>
            <a:r>
              <a:rPr lang="en-US" sz="1400" dirty="0"/>
              <a:t> et </a:t>
            </a:r>
            <a:r>
              <a:rPr lang="en-US" sz="1400" dirty="0" err="1"/>
              <a:t>ami.e.s</a:t>
            </a:r>
            <a:endParaRPr sz="1400" dirty="0"/>
          </a:p>
        </p:txBody>
      </p:sp>
      <p:sp>
        <p:nvSpPr>
          <p:cNvPr id="403" name="Google Shape;403;p61"/>
          <p:cNvSpPr txBox="1">
            <a:spLocks noGrp="1"/>
          </p:cNvSpPr>
          <p:nvPr>
            <p:ph type="body" idx="1"/>
          </p:nvPr>
        </p:nvSpPr>
        <p:spPr>
          <a:xfrm>
            <a:off x="4481850" y="2268350"/>
            <a:ext cx="3228300" cy="3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/>
              <a:t>Nationalistes</a:t>
            </a:r>
            <a:r>
              <a:rPr lang="en-US" b="1" dirty="0"/>
              <a:t> </a:t>
            </a:r>
            <a:r>
              <a:rPr lang="en-US" b="1" dirty="0" err="1"/>
              <a:t>communautaires</a:t>
            </a:r>
            <a:endParaRPr b="1" dirty="0"/>
          </a:p>
          <a:p>
            <a:pPr marL="457200" lvl="0" indent="-31083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400" dirty="0"/>
              <a:t>5% et 33% </a:t>
            </a:r>
            <a:r>
              <a:rPr lang="en-US" sz="1400" dirty="0" err="1"/>
              <a:t>rejoindraient</a:t>
            </a:r>
            <a:r>
              <a:rPr lang="en-US" sz="1400" dirty="0"/>
              <a:t> « </a:t>
            </a:r>
            <a:r>
              <a:rPr lang="en-US" sz="1400" dirty="0" err="1"/>
              <a:t>certainement</a:t>
            </a:r>
            <a:r>
              <a:rPr lang="en-US" sz="1400" dirty="0"/>
              <a:t> » </a:t>
            </a:r>
            <a:r>
              <a:rPr lang="en-US" sz="1400" dirty="0" err="1"/>
              <a:t>ou</a:t>
            </a:r>
            <a:r>
              <a:rPr lang="en-US" sz="1400" dirty="0"/>
              <a:t> « </a:t>
            </a:r>
            <a:r>
              <a:rPr lang="en-US" sz="1400" dirty="0" err="1"/>
              <a:t>probablement</a:t>
            </a:r>
            <a:r>
              <a:rPr lang="en-US" sz="1400" dirty="0"/>
              <a:t> » </a:t>
            </a:r>
            <a:r>
              <a:rPr lang="en-US" sz="1400" dirty="0" err="1"/>
              <a:t>une</a:t>
            </a:r>
            <a:r>
              <a:rPr lang="en-US" sz="1400" dirty="0"/>
              <a:t> </a:t>
            </a:r>
            <a:r>
              <a:rPr lang="en-US" sz="1400" dirty="0" err="1"/>
              <a:t>campagne</a:t>
            </a:r>
            <a:r>
              <a:rPr lang="en-US" sz="1400" dirty="0"/>
              <a:t> </a:t>
            </a:r>
            <a:r>
              <a:rPr lang="en-US" sz="1400" dirty="0" err="1"/>
              <a:t>provinciale</a:t>
            </a:r>
            <a:r>
              <a:rPr lang="en-US" sz="1400" dirty="0"/>
              <a:t> de </a:t>
            </a:r>
            <a:r>
              <a:rPr lang="en-US" sz="1400" dirty="0" err="1"/>
              <a:t>lutte</a:t>
            </a:r>
            <a:r>
              <a:rPr lang="en-US" sz="1400" dirty="0"/>
              <a:t> </a:t>
            </a:r>
            <a:r>
              <a:rPr lang="en-US" sz="1400" dirty="0" err="1"/>
              <a:t>contre</a:t>
            </a:r>
            <a:r>
              <a:rPr lang="en-US" sz="1400" dirty="0"/>
              <a:t> le </a:t>
            </a:r>
            <a:r>
              <a:rPr lang="en-US" sz="1400" dirty="0" err="1"/>
              <a:t>changement</a:t>
            </a:r>
            <a:r>
              <a:rPr lang="en-US" sz="1400" dirty="0"/>
              <a:t> </a:t>
            </a:r>
            <a:r>
              <a:rPr lang="en-US" sz="1400" dirty="0" err="1"/>
              <a:t>climatique</a:t>
            </a:r>
            <a:endParaRPr sz="1400" dirty="0"/>
          </a:p>
          <a:p>
            <a:pPr marL="457200" lvl="0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 dirty="0"/>
              <a:t>Une </a:t>
            </a:r>
            <a:r>
              <a:rPr lang="en-US" sz="1400" dirty="0" err="1"/>
              <a:t>majorité</a:t>
            </a:r>
            <a:r>
              <a:rPr lang="en-US" sz="1400" dirty="0"/>
              <a:t> </a:t>
            </a:r>
            <a:r>
              <a:rPr lang="en-US" sz="1400" dirty="0" err="1"/>
              <a:t>discute</a:t>
            </a:r>
            <a:r>
              <a:rPr lang="en-US" sz="1400" dirty="0"/>
              <a:t> des </a:t>
            </a:r>
            <a:r>
              <a:rPr lang="en-US" sz="1400" dirty="0" err="1"/>
              <a:t>changements</a:t>
            </a:r>
            <a:r>
              <a:rPr lang="en-US" sz="1400" dirty="0"/>
              <a:t> </a:t>
            </a:r>
            <a:r>
              <a:rPr lang="en-US" sz="1400" dirty="0" err="1"/>
              <a:t>climatiques</a:t>
            </a:r>
            <a:r>
              <a:rPr lang="en-US" sz="1400" dirty="0"/>
              <a:t> « </a:t>
            </a:r>
            <a:r>
              <a:rPr lang="en-US" sz="1400" dirty="0" err="1"/>
              <a:t>souvent</a:t>
            </a:r>
            <a:r>
              <a:rPr lang="en-US" sz="1400" dirty="0"/>
              <a:t> » (10%) </a:t>
            </a:r>
            <a:r>
              <a:rPr lang="en-US" sz="1400" dirty="0" err="1"/>
              <a:t>ou</a:t>
            </a:r>
            <a:r>
              <a:rPr lang="en-US" sz="1400" dirty="0"/>
              <a:t> </a:t>
            </a:r>
            <a:r>
              <a:rPr lang="en-US" sz="1400" dirty="0" err="1"/>
              <a:t>parfois</a:t>
            </a:r>
            <a:r>
              <a:rPr lang="en-US" sz="1400" dirty="0"/>
              <a:t> (51%) avec </a:t>
            </a:r>
            <a:r>
              <a:rPr lang="en-US" sz="1400" dirty="0" err="1"/>
              <a:t>leurs</a:t>
            </a:r>
            <a:r>
              <a:rPr lang="en-US" sz="1400" dirty="0"/>
              <a:t> </a:t>
            </a:r>
            <a:r>
              <a:rPr lang="en-US" sz="1400" dirty="0" err="1"/>
              <a:t>familles</a:t>
            </a:r>
            <a:r>
              <a:rPr lang="en-US" sz="1400" dirty="0"/>
              <a:t> et </a:t>
            </a:r>
            <a:r>
              <a:rPr lang="en-US" sz="1400" dirty="0" err="1"/>
              <a:t>ami.e.s</a:t>
            </a:r>
            <a:endParaRPr sz="1400" dirty="0"/>
          </a:p>
        </p:txBody>
      </p:sp>
      <p:sp>
        <p:nvSpPr>
          <p:cNvPr id="404" name="Google Shape;404;p61"/>
          <p:cNvSpPr txBox="1">
            <a:spLocks noGrp="1"/>
          </p:cNvSpPr>
          <p:nvPr>
            <p:ph type="body" idx="1"/>
          </p:nvPr>
        </p:nvSpPr>
        <p:spPr>
          <a:xfrm>
            <a:off x="8125500" y="2268350"/>
            <a:ext cx="3228300" cy="3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Nouveaux </a:t>
            </a:r>
            <a:r>
              <a:rPr lang="en-US" b="1" dirty="0" err="1"/>
              <a:t>centristes</a:t>
            </a:r>
            <a:endParaRPr b="1" dirty="0"/>
          </a:p>
          <a:p>
            <a:pPr marL="457200" lvl="0" indent="-31083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400" dirty="0"/>
              <a:t>3% et 4 % </a:t>
            </a:r>
            <a:r>
              <a:rPr lang="en-US" sz="1400" dirty="0" err="1"/>
              <a:t>rejoindraient</a:t>
            </a:r>
            <a:r>
              <a:rPr lang="en-US" sz="1400" dirty="0"/>
              <a:t> « </a:t>
            </a:r>
            <a:r>
              <a:rPr lang="en-US" sz="1400" dirty="0" err="1"/>
              <a:t>certainement</a:t>
            </a:r>
            <a:r>
              <a:rPr lang="en-US" sz="1400" dirty="0"/>
              <a:t> » </a:t>
            </a:r>
            <a:r>
              <a:rPr lang="en-US" sz="1400" dirty="0" err="1"/>
              <a:t>ou</a:t>
            </a:r>
            <a:r>
              <a:rPr lang="en-US" sz="1400" dirty="0"/>
              <a:t> « </a:t>
            </a:r>
            <a:r>
              <a:rPr lang="en-US" sz="1400" dirty="0" err="1"/>
              <a:t>probablement</a:t>
            </a:r>
            <a:r>
              <a:rPr lang="en-US" sz="1400" dirty="0"/>
              <a:t> » </a:t>
            </a:r>
            <a:r>
              <a:rPr lang="en-US" sz="1400" dirty="0" err="1"/>
              <a:t>une</a:t>
            </a:r>
            <a:r>
              <a:rPr lang="en-US" sz="1400" dirty="0"/>
              <a:t> </a:t>
            </a:r>
            <a:r>
              <a:rPr lang="en-US" sz="1400" dirty="0" err="1"/>
              <a:t>campagne</a:t>
            </a:r>
            <a:r>
              <a:rPr lang="en-US" sz="1400" dirty="0"/>
              <a:t> </a:t>
            </a:r>
            <a:r>
              <a:rPr lang="en-US" sz="1400" dirty="0" err="1"/>
              <a:t>provinciale</a:t>
            </a:r>
            <a:r>
              <a:rPr lang="en-US" sz="1400" dirty="0"/>
              <a:t> de </a:t>
            </a:r>
            <a:r>
              <a:rPr lang="en-US" sz="1400" dirty="0" err="1"/>
              <a:t>lutte</a:t>
            </a:r>
            <a:r>
              <a:rPr lang="en-US" sz="1400" dirty="0"/>
              <a:t> </a:t>
            </a:r>
            <a:r>
              <a:rPr lang="en-US" sz="1400" dirty="0" err="1"/>
              <a:t>contre</a:t>
            </a:r>
            <a:r>
              <a:rPr lang="en-US" sz="1400" dirty="0"/>
              <a:t> le </a:t>
            </a:r>
            <a:r>
              <a:rPr lang="en-US" sz="1400" dirty="0" err="1"/>
              <a:t>changement</a:t>
            </a:r>
            <a:r>
              <a:rPr lang="en-US" sz="1400" dirty="0"/>
              <a:t> </a:t>
            </a:r>
            <a:r>
              <a:rPr lang="en-US" sz="1400" dirty="0" err="1"/>
              <a:t>climatique</a:t>
            </a:r>
            <a:endParaRPr sz="1400" dirty="0"/>
          </a:p>
          <a:p>
            <a:pPr marL="457200" lvl="0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 dirty="0"/>
              <a:t>Une </a:t>
            </a:r>
            <a:r>
              <a:rPr lang="en-US" sz="1400" dirty="0" err="1"/>
              <a:t>majorité</a:t>
            </a:r>
            <a:r>
              <a:rPr lang="en-US" sz="1400" dirty="0"/>
              <a:t> </a:t>
            </a:r>
            <a:r>
              <a:rPr lang="en-US" sz="1400" dirty="0" err="1"/>
              <a:t>discute</a:t>
            </a:r>
            <a:r>
              <a:rPr lang="en-US" sz="1400" dirty="0"/>
              <a:t> des </a:t>
            </a:r>
            <a:r>
              <a:rPr lang="en-US" sz="1400" dirty="0" err="1"/>
              <a:t>changements</a:t>
            </a:r>
            <a:r>
              <a:rPr lang="en-US" sz="1400" dirty="0"/>
              <a:t> </a:t>
            </a:r>
            <a:r>
              <a:rPr lang="en-US" sz="1400" dirty="0" err="1"/>
              <a:t>climatiques</a:t>
            </a:r>
            <a:r>
              <a:rPr lang="en-US" sz="1400" dirty="0"/>
              <a:t> « </a:t>
            </a:r>
            <a:r>
              <a:rPr lang="en-US" sz="1400" dirty="0" err="1"/>
              <a:t>souvent</a:t>
            </a:r>
            <a:r>
              <a:rPr lang="en-US" sz="1400" dirty="0"/>
              <a:t> » (10%) </a:t>
            </a:r>
            <a:r>
              <a:rPr lang="en-US" sz="1400" dirty="0" err="1"/>
              <a:t>ou</a:t>
            </a:r>
            <a:r>
              <a:rPr lang="en-US" sz="1400" dirty="0"/>
              <a:t> </a:t>
            </a:r>
            <a:r>
              <a:rPr lang="en-US" sz="1400" dirty="0" err="1"/>
              <a:t>parfois</a:t>
            </a:r>
            <a:r>
              <a:rPr lang="en-US" sz="1400" dirty="0"/>
              <a:t> (50%) avec </a:t>
            </a:r>
            <a:r>
              <a:rPr lang="en-US" sz="1400" dirty="0" err="1"/>
              <a:t>leurs</a:t>
            </a:r>
            <a:r>
              <a:rPr lang="en-US" sz="1400" dirty="0"/>
              <a:t> </a:t>
            </a:r>
            <a:r>
              <a:rPr lang="en-US" sz="1400" dirty="0" err="1"/>
              <a:t>familles</a:t>
            </a:r>
            <a:r>
              <a:rPr lang="en-US" sz="1400" dirty="0"/>
              <a:t> et </a:t>
            </a:r>
            <a:r>
              <a:rPr lang="en-US" sz="1400" dirty="0" err="1"/>
              <a:t>ami.e.s</a:t>
            </a:r>
            <a:endParaRPr sz="1400" dirty="0"/>
          </a:p>
        </p:txBody>
      </p:sp>
      <p:pic>
        <p:nvPicPr>
          <p:cNvPr id="405" name="Google Shape;40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2304" y="1775294"/>
            <a:ext cx="879097" cy="891272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61"/>
          <p:cNvSpPr/>
          <p:nvPr/>
        </p:nvSpPr>
        <p:spPr>
          <a:xfrm>
            <a:off x="1991750" y="1750884"/>
            <a:ext cx="940200" cy="9402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7" name="Google Shape;407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07518" y="1750884"/>
            <a:ext cx="879097" cy="891272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61"/>
          <p:cNvSpPr/>
          <p:nvPr/>
        </p:nvSpPr>
        <p:spPr>
          <a:xfrm>
            <a:off x="5576965" y="1726475"/>
            <a:ext cx="940200" cy="940200"/>
          </a:xfrm>
          <a:prstGeom prst="ellipse">
            <a:avLst/>
          </a:prstGeom>
          <a:noFill/>
          <a:ln w="19050" cap="flat" cmpd="sng">
            <a:solidFill>
              <a:srgbClr val="C32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9" name="Google Shape;409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90604" y="1775294"/>
            <a:ext cx="879097" cy="891272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61"/>
          <p:cNvSpPr/>
          <p:nvPr/>
        </p:nvSpPr>
        <p:spPr>
          <a:xfrm>
            <a:off x="9260051" y="1750884"/>
            <a:ext cx="940200" cy="9402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2"/>
          <p:cNvSpPr txBox="1"/>
          <p:nvPr/>
        </p:nvSpPr>
        <p:spPr>
          <a:xfrm>
            <a:off x="533500" y="699967"/>
            <a:ext cx="11438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302E2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16" name="Google Shape;416;p62"/>
          <p:cNvSpPr txBox="1"/>
          <p:nvPr/>
        </p:nvSpPr>
        <p:spPr>
          <a:xfrm>
            <a:off x="1453700" y="850867"/>
            <a:ext cx="9762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5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rPr>
              <a:t>Les barrières les plus importants</a:t>
            </a:r>
            <a:endParaRPr sz="4500">
              <a:solidFill>
                <a:schemeClr val="accent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17" name="Google Shape;417;p62"/>
          <p:cNvSpPr txBox="1"/>
          <p:nvPr/>
        </p:nvSpPr>
        <p:spPr>
          <a:xfrm>
            <a:off x="1453700" y="2207067"/>
            <a:ext cx="9422400" cy="3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048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Distance psychologique </a:t>
            </a:r>
            <a:b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Une sensibilité aux discours techno-optimistes</a:t>
            </a:r>
            <a:b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Sentiment d’impuissance </a:t>
            </a:r>
            <a:b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Préoccupation pour l’économie</a:t>
            </a:r>
            <a:b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lvl="0" indent="-292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Silence climatique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Stratégies pour favoriser l’action climatique</a:t>
            </a:r>
            <a:endParaRPr/>
          </a:p>
        </p:txBody>
      </p:sp>
      <p:sp>
        <p:nvSpPr>
          <p:cNvPr id="423" name="Google Shape;423;p63"/>
          <p:cNvSpPr txBox="1">
            <a:spLocks noGrp="1"/>
          </p:cNvSpPr>
          <p:nvPr>
            <p:ph type="subTitle" idx="1"/>
          </p:nvPr>
        </p:nvSpPr>
        <p:spPr>
          <a:xfrm>
            <a:off x="1524000" y="3878980"/>
            <a:ext cx="9144000" cy="137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4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5600"/>
              <a:t>Stratégies générales</a:t>
            </a:r>
            <a:endParaRPr sz="5600"/>
          </a:p>
        </p:txBody>
      </p:sp>
      <p:sp>
        <p:nvSpPr>
          <p:cNvPr id="429" name="Google Shape;429;p64"/>
          <p:cNvSpPr txBox="1">
            <a:spLocks noGrp="1"/>
          </p:cNvSpPr>
          <p:nvPr>
            <p:ph type="body" idx="1"/>
          </p:nvPr>
        </p:nvSpPr>
        <p:spPr>
          <a:xfrm>
            <a:off x="838200" y="1727574"/>
            <a:ext cx="10515600" cy="42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Mobiliser </a:t>
            </a:r>
            <a:r>
              <a:rPr lang="en-US" dirty="0" err="1"/>
              <a:t>l’attachement</a:t>
            </a:r>
            <a:r>
              <a:rPr lang="en-US" dirty="0"/>
              <a:t> à la province</a:t>
            </a:r>
            <a:endParaRPr dirty="0"/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 err="1"/>
              <a:t>Parlons</a:t>
            </a:r>
            <a:r>
              <a:rPr lang="en-US" sz="2000" dirty="0"/>
              <a:t> des succès, du </a:t>
            </a:r>
            <a:r>
              <a:rPr lang="en-US" sz="2000" dirty="0" err="1"/>
              <a:t>modèle</a:t>
            </a:r>
            <a:r>
              <a:rPr lang="en-US" sz="2000" dirty="0"/>
              <a:t> </a:t>
            </a:r>
            <a:r>
              <a:rPr lang="en-US" sz="2000" dirty="0" err="1"/>
              <a:t>québécois</a:t>
            </a:r>
            <a:endParaRPr sz="20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Diversifier les </a:t>
            </a:r>
            <a:r>
              <a:rPr lang="en-US" dirty="0" err="1"/>
              <a:t>messagers</a:t>
            </a:r>
            <a:endParaRPr dirty="0"/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 err="1"/>
              <a:t>Utiliser</a:t>
            </a:r>
            <a:r>
              <a:rPr lang="en-US" sz="2000" dirty="0"/>
              <a:t> des </a:t>
            </a:r>
            <a:r>
              <a:rPr lang="en-US" sz="2000" dirty="0" err="1"/>
              <a:t>messagers</a:t>
            </a:r>
            <a:r>
              <a:rPr lang="en-US" sz="2000" dirty="0"/>
              <a:t> de </a:t>
            </a:r>
            <a:r>
              <a:rPr lang="en-US" sz="2000" dirty="0" err="1"/>
              <a:t>confiance</a:t>
            </a:r>
            <a:r>
              <a:rPr lang="en-US" sz="2000" dirty="0"/>
              <a:t> : </a:t>
            </a:r>
            <a:r>
              <a:rPr lang="en-US" sz="2000" dirty="0" err="1"/>
              <a:t>professionnels</a:t>
            </a:r>
            <a:r>
              <a:rPr lang="en-US" sz="2000" dirty="0"/>
              <a:t> de la santé (</a:t>
            </a:r>
            <a:r>
              <a:rPr lang="en-US" sz="2000" dirty="0" err="1"/>
              <a:t>tous</a:t>
            </a:r>
            <a:r>
              <a:rPr lang="en-US" sz="2000" dirty="0"/>
              <a:t> les segments), </a:t>
            </a:r>
            <a:r>
              <a:rPr lang="en-US" sz="2000" dirty="0" err="1"/>
              <a:t>scientifiques</a:t>
            </a:r>
            <a:r>
              <a:rPr lang="en-US" sz="2000" dirty="0"/>
              <a:t> (</a:t>
            </a:r>
            <a:r>
              <a:rPr lang="en-US" sz="2000" dirty="0" err="1"/>
              <a:t>en</a:t>
            </a:r>
            <a:r>
              <a:rPr lang="en-US" sz="2000" dirty="0"/>
              <a:t> particulier pour EP et NC) et encourager le partage entre </a:t>
            </a:r>
            <a:r>
              <a:rPr lang="en-US" sz="2000" dirty="0" err="1"/>
              <a:t>amis</a:t>
            </a:r>
            <a:r>
              <a:rPr lang="en-US" sz="2000" dirty="0"/>
              <a:t> et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famille</a:t>
            </a:r>
            <a:r>
              <a:rPr lang="en-US" sz="2000" dirty="0"/>
              <a:t> (cafés </a:t>
            </a:r>
            <a:r>
              <a:rPr lang="en-US" sz="2000" dirty="0" err="1"/>
              <a:t>climat</a:t>
            </a:r>
            <a:r>
              <a:rPr lang="en-US" sz="2000" dirty="0"/>
              <a:t>, </a:t>
            </a:r>
            <a:r>
              <a:rPr lang="en-US" sz="2000" dirty="0" err="1"/>
              <a:t>parlons</a:t>
            </a:r>
            <a:r>
              <a:rPr lang="en-US" sz="2000" dirty="0"/>
              <a:t> </a:t>
            </a:r>
            <a:r>
              <a:rPr lang="en-US" sz="2000" dirty="0" err="1"/>
              <a:t>climat</a:t>
            </a:r>
            <a:r>
              <a:rPr lang="en-US" sz="2000" dirty="0"/>
              <a:t>)</a:t>
            </a:r>
            <a:endParaRPr sz="20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Mobiliser les </a:t>
            </a:r>
            <a:r>
              <a:rPr lang="en-US" dirty="0" err="1"/>
              <a:t>valeurs</a:t>
            </a:r>
            <a:r>
              <a:rPr lang="en-US" dirty="0"/>
              <a:t> (</a:t>
            </a:r>
            <a:r>
              <a:rPr lang="en-US" dirty="0" err="1"/>
              <a:t>besoins</a:t>
            </a:r>
            <a:r>
              <a:rPr lang="en-US" dirty="0"/>
              <a:t>)</a:t>
            </a:r>
            <a:endParaRPr dirty="0"/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 err="1"/>
              <a:t>Formuler</a:t>
            </a:r>
            <a:r>
              <a:rPr lang="en-US" sz="2000" dirty="0"/>
              <a:t> les </a:t>
            </a:r>
            <a:r>
              <a:rPr lang="en-US" sz="2000" dirty="0" err="1"/>
              <a:t>problèmes</a:t>
            </a:r>
            <a:r>
              <a:rPr lang="en-US" sz="2000" dirty="0"/>
              <a:t> de manière à amplifier les </a:t>
            </a:r>
            <a:r>
              <a:rPr lang="en-US" sz="2000" dirty="0" err="1"/>
              <a:t>valeurs</a:t>
            </a:r>
            <a:r>
              <a:rPr lang="en-US" sz="2000" dirty="0"/>
              <a:t> de santé, </a:t>
            </a:r>
            <a:r>
              <a:rPr lang="en-US" sz="2000" dirty="0" err="1"/>
              <a:t>sécurité</a:t>
            </a:r>
            <a:r>
              <a:rPr lang="en-US" sz="2000" dirty="0"/>
              <a:t>, </a:t>
            </a:r>
            <a:r>
              <a:rPr lang="en-US" sz="2000" dirty="0" err="1"/>
              <a:t>communauté</a:t>
            </a:r>
            <a:r>
              <a:rPr lang="en-US" sz="2000" dirty="0"/>
              <a:t>, </a:t>
            </a:r>
            <a:r>
              <a:rPr lang="en-US" sz="2000" dirty="0" err="1"/>
              <a:t>identité</a:t>
            </a:r>
            <a:r>
              <a:rPr lang="en-US" sz="2000" dirty="0"/>
              <a:t>, </a:t>
            </a:r>
            <a:r>
              <a:rPr lang="en-US" sz="2000" dirty="0" err="1"/>
              <a:t>équité</a:t>
            </a:r>
            <a:endParaRPr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5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bril Fatface"/>
              <a:buNone/>
            </a:pPr>
            <a:r>
              <a:rPr lang="en-US"/>
              <a:t>Thèmes principaux : </a:t>
            </a:r>
            <a:endParaRPr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bril Fatface"/>
              <a:buNone/>
            </a:pPr>
            <a:r>
              <a:rPr lang="en-US"/>
              <a:t>Nationalistes communautaires</a:t>
            </a:r>
            <a:endParaRPr/>
          </a:p>
        </p:txBody>
      </p:sp>
      <p:sp>
        <p:nvSpPr>
          <p:cNvPr id="435" name="Google Shape;435;p65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 dirty="0" err="1"/>
              <a:t>L’importance</a:t>
            </a:r>
            <a:r>
              <a:rPr lang="en-US" dirty="0"/>
              <a:t> de la </a:t>
            </a:r>
            <a:r>
              <a:rPr lang="en-US" dirty="0" err="1"/>
              <a:t>sécurité</a:t>
            </a:r>
            <a:r>
              <a:rPr lang="en-US" dirty="0"/>
              <a:t> </a:t>
            </a:r>
            <a:r>
              <a:rPr lang="en-US" dirty="0" err="1"/>
              <a:t>économique</a:t>
            </a:r>
            <a:endParaRPr dirty="0"/>
          </a:p>
          <a:p>
            <a:pPr marL="914400" lvl="1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 i="1" dirty="0"/>
              <a:t>Le </a:t>
            </a:r>
            <a:r>
              <a:rPr lang="en-US" i="1" dirty="0" err="1"/>
              <a:t>marché</a:t>
            </a:r>
            <a:r>
              <a:rPr lang="en-US" i="1" dirty="0"/>
              <a:t> de </a:t>
            </a:r>
            <a:r>
              <a:rPr lang="en-US" i="1" dirty="0" err="1"/>
              <a:t>l’emploi</a:t>
            </a:r>
            <a:r>
              <a:rPr lang="en-US" i="1" dirty="0"/>
              <a:t> </a:t>
            </a:r>
            <a:r>
              <a:rPr lang="en-US" i="1" dirty="0" err="1"/>
              <a:t>devient</a:t>
            </a:r>
            <a:r>
              <a:rPr lang="en-US" i="1" dirty="0"/>
              <a:t> difficile… on a </a:t>
            </a:r>
            <a:r>
              <a:rPr lang="en-US" i="1" dirty="0" err="1"/>
              <a:t>besoin</a:t>
            </a:r>
            <a:r>
              <a:rPr lang="en-US" i="1" dirty="0"/>
              <a:t> des solutions qui </a:t>
            </a:r>
            <a:r>
              <a:rPr lang="en-US" i="1" dirty="0" err="1"/>
              <a:t>fonctionnent</a:t>
            </a:r>
            <a:r>
              <a:rPr lang="en-US" i="1" dirty="0"/>
              <a:t> à long </a:t>
            </a:r>
            <a:r>
              <a:rPr lang="en-US" i="1" dirty="0" err="1"/>
              <a:t>terme</a:t>
            </a:r>
            <a:r>
              <a:rPr lang="en-US" i="1" dirty="0"/>
              <a:t>.</a:t>
            </a:r>
            <a:br>
              <a:rPr lang="en-US" dirty="0"/>
            </a:br>
            <a:endParaRPr dirty="0"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 dirty="0" err="1"/>
              <a:t>Préférence</a:t>
            </a:r>
            <a:r>
              <a:rPr lang="en-US" dirty="0"/>
              <a:t> pour des solutions </a:t>
            </a:r>
            <a:r>
              <a:rPr lang="en-US" dirty="0" err="1"/>
              <a:t>pragmatiques</a:t>
            </a:r>
            <a:endParaRPr dirty="0"/>
          </a:p>
          <a:p>
            <a:pPr marL="914400" lvl="1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 i="1" dirty="0"/>
              <a:t>Il faut des choses </a:t>
            </a:r>
            <a:r>
              <a:rPr lang="en-US" i="1" dirty="0" err="1"/>
              <a:t>concrètes</a:t>
            </a:r>
            <a:r>
              <a:rPr lang="en-US" i="1" dirty="0"/>
              <a:t>, pas </a:t>
            </a:r>
            <a:r>
              <a:rPr lang="en-US" i="1" dirty="0" err="1"/>
              <a:t>juste</a:t>
            </a:r>
            <a:r>
              <a:rPr lang="en-US" i="1" dirty="0"/>
              <a:t> des </a:t>
            </a:r>
            <a:r>
              <a:rPr lang="en-US" i="1" dirty="0" err="1"/>
              <a:t>promesses</a:t>
            </a:r>
            <a:r>
              <a:rPr lang="en-US" i="1" dirty="0"/>
              <a:t> pour 2030 </a:t>
            </a:r>
            <a:r>
              <a:rPr lang="en-US" i="1" dirty="0" err="1"/>
              <a:t>ou</a:t>
            </a:r>
            <a:r>
              <a:rPr lang="en-US" i="1" dirty="0"/>
              <a:t> plus tard.</a:t>
            </a:r>
            <a:br>
              <a:rPr lang="en-US" dirty="0"/>
            </a:br>
            <a:endParaRPr dirty="0"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 dirty="0" err="1"/>
              <a:t>Méfiance</a:t>
            </a:r>
            <a:r>
              <a:rPr lang="en-US" dirty="0"/>
              <a:t> </a:t>
            </a:r>
            <a:r>
              <a:rPr lang="en-US" dirty="0" err="1"/>
              <a:t>envers</a:t>
            </a:r>
            <a:r>
              <a:rPr lang="en-US" dirty="0"/>
              <a:t> le </a:t>
            </a:r>
            <a:r>
              <a:rPr lang="en-US" dirty="0" err="1"/>
              <a:t>gouvernement</a:t>
            </a:r>
            <a:endParaRPr dirty="0"/>
          </a:p>
          <a:p>
            <a:pPr marL="914400" lvl="1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 i="1" dirty="0"/>
              <a:t>Le </a:t>
            </a:r>
            <a:r>
              <a:rPr lang="en-US" i="1" dirty="0" err="1"/>
              <a:t>gouvernement</a:t>
            </a:r>
            <a:r>
              <a:rPr lang="en-US" i="1" dirty="0"/>
              <a:t> </a:t>
            </a:r>
            <a:r>
              <a:rPr lang="en-US" i="1" dirty="0" err="1"/>
              <a:t>va</a:t>
            </a:r>
            <a:r>
              <a:rPr lang="en-US" i="1" dirty="0"/>
              <a:t> prendre son temps pour ne pas </a:t>
            </a:r>
            <a:r>
              <a:rPr lang="en-US" i="1" dirty="0" err="1"/>
              <a:t>perdre</a:t>
            </a:r>
            <a:r>
              <a:rPr lang="en-US" i="1" dirty="0"/>
              <a:t> les votes.</a:t>
            </a:r>
            <a:endParaRPr i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6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 sz="3600"/>
              <a:t>Stratégies de communication adaptées : Engagés progressistes et Nouveaux centristes</a:t>
            </a:r>
            <a:endParaRPr sz="3600"/>
          </a:p>
        </p:txBody>
      </p:sp>
      <p:sp>
        <p:nvSpPr>
          <p:cNvPr id="441" name="Google Shape;441;p66"/>
          <p:cNvSpPr txBox="1">
            <a:spLocks noGrp="1"/>
          </p:cNvSpPr>
          <p:nvPr>
            <p:ph type="body" idx="1"/>
          </p:nvPr>
        </p:nvSpPr>
        <p:spPr>
          <a:xfrm>
            <a:off x="838200" y="22403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L’importance d’intégrer les enjeux climatiques et sociaux</a:t>
            </a:r>
            <a:endParaRPr/>
          </a:p>
          <a:p>
            <a:pPr marL="914400" lvl="1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 i="1"/>
              <a:t>Les enjeux climatiques vont être un axe transcendant de plusieurs enjeux.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Mécontentement face à un discours trop pessimiste</a:t>
            </a:r>
            <a:endParaRPr/>
          </a:p>
          <a:p>
            <a:pPr marL="914400" lvl="1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 i="1"/>
              <a:t>C’est peu éthique de dire qu’on est sur la bonne voie donc advienne que pourra.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Préférence pour des récits centrés sur l’humain</a:t>
            </a:r>
            <a:endParaRPr/>
          </a:p>
          <a:p>
            <a:pPr marL="914400" lvl="1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 i="1"/>
              <a:t>Si l’être humain était mis en plan, je comprendrais mieux le message que si c’est plus technique.</a:t>
            </a:r>
            <a:endParaRPr i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7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ril Fatface"/>
              <a:buNone/>
            </a:pPr>
            <a:r>
              <a:rPr lang="en-US"/>
              <a:t>Adaptez votre message</a:t>
            </a:r>
            <a:endParaRPr/>
          </a:p>
        </p:txBody>
      </p:sp>
      <p:sp>
        <p:nvSpPr>
          <p:cNvPr id="447" name="Google Shape;447;p67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457200" lvl="0" indent="-30861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Les groupes de discussion ont testé trois récits et une variétés de messages sous forme de test A/B</a:t>
            </a:r>
            <a:br>
              <a:rPr lang="en-US"/>
            </a:br>
            <a:endParaRPr/>
          </a:p>
          <a:p>
            <a:pPr marL="914400" lvl="1" indent="-30861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/>
              <a:t>Tenir les pollueurs pour responsables 	</a:t>
            </a:r>
            <a:endParaRPr/>
          </a:p>
          <a:p>
            <a:pPr marL="1371600" lvl="2" indent="-30861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90000"/>
              <a:buChar char="■"/>
            </a:pPr>
            <a:r>
              <a:rPr lang="en-US"/>
              <a:t>Préféré par les Engagés progressistes et Nouveaux centristes</a:t>
            </a:r>
            <a:br>
              <a:rPr lang="en-US"/>
            </a:br>
            <a:endParaRPr/>
          </a:p>
          <a:p>
            <a:pPr marL="914400" lvl="1" indent="-30861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/>
              <a:t>Agir maintenant, car demain c’est trop tard </a:t>
            </a:r>
            <a:endParaRPr/>
          </a:p>
          <a:p>
            <a:pPr marL="1371600" lvl="2" indent="-30861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90000"/>
              <a:buChar char="■"/>
            </a:pPr>
            <a:r>
              <a:rPr lang="en-US"/>
              <a:t>Préféré par les Nationalistes communautaires</a:t>
            </a:r>
            <a:br>
              <a:rPr lang="en-US"/>
            </a:br>
            <a:endParaRPr/>
          </a:p>
          <a:p>
            <a:pPr marL="914400" lvl="1" indent="-30861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en-US"/>
              <a:t>Progrès en matière de climat </a:t>
            </a:r>
            <a:endParaRPr/>
          </a:p>
          <a:p>
            <a:pPr marL="1371600" lvl="2" indent="-30861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90000"/>
              <a:buChar char="■"/>
            </a:pPr>
            <a:r>
              <a:rPr lang="en-US"/>
              <a:t>Le moins souvent sélectionné dans les groupes de discussion</a:t>
            </a:r>
            <a:endParaRPr/>
          </a:p>
          <a:p>
            <a:pPr marL="1371600" lvl="2" indent="-30861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90000"/>
              <a:buChar char="■"/>
            </a:pPr>
            <a:r>
              <a:rPr lang="en-US"/>
              <a:t>Absence de concret (p. ex: communauté local)</a:t>
            </a:r>
            <a:endParaRPr/>
          </a:p>
          <a:p>
            <a:pPr marL="4572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6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761915"/>
            <a:ext cx="5181600" cy="247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68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172200" y="2424775"/>
            <a:ext cx="5181600" cy="36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68"/>
          <p:cNvSpPr txBox="1"/>
          <p:nvPr/>
        </p:nvSpPr>
        <p:spPr>
          <a:xfrm>
            <a:off x="3048000" y="1097280"/>
            <a:ext cx="487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A</a:t>
            </a:r>
            <a:endParaRPr sz="2900" b="1">
              <a:solidFill>
                <a:schemeClr val="dk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456" name="Google Shape;456;p68"/>
          <p:cNvSpPr txBox="1"/>
          <p:nvPr/>
        </p:nvSpPr>
        <p:spPr>
          <a:xfrm>
            <a:off x="8534400" y="1127760"/>
            <a:ext cx="487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B</a:t>
            </a:r>
            <a:endParaRPr sz="2900" b="1">
              <a:solidFill>
                <a:schemeClr val="dk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457" name="Google Shape;457;p68"/>
          <p:cNvSpPr txBox="1"/>
          <p:nvPr/>
        </p:nvSpPr>
        <p:spPr>
          <a:xfrm>
            <a:off x="1571050" y="1614175"/>
            <a:ext cx="3470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</a:pPr>
            <a:r>
              <a:rPr lang="en-US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La préférence des Nationalistes communautaires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8" name="Google Shape;458;p68"/>
          <p:cNvSpPr txBox="1"/>
          <p:nvPr/>
        </p:nvSpPr>
        <p:spPr>
          <a:xfrm>
            <a:off x="6844650" y="1614175"/>
            <a:ext cx="3836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La préférence des Engagés progressistes et Nouveaux centristes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9" name="Google Shape;459;p68"/>
          <p:cNvSpPr txBox="1"/>
          <p:nvPr/>
        </p:nvSpPr>
        <p:spPr>
          <a:xfrm>
            <a:off x="3534300" y="392350"/>
            <a:ext cx="51234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Test A/B, images et textes</a:t>
            </a:r>
            <a:endParaRPr sz="2700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0" name="Google Shape;460;p68"/>
          <p:cNvSpPr/>
          <p:nvPr/>
        </p:nvSpPr>
        <p:spPr>
          <a:xfrm>
            <a:off x="9811375" y="6133300"/>
            <a:ext cx="21906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61" name="Google Shape;461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26776" y="6298966"/>
            <a:ext cx="1897999" cy="30397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68"/>
          <p:cNvSpPr txBox="1"/>
          <p:nvPr/>
        </p:nvSpPr>
        <p:spPr>
          <a:xfrm>
            <a:off x="838200" y="5954950"/>
            <a:ext cx="51816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Adapter l’image et le message en fonction de votre public cible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69" descr="U.S., Canada Heatwave 'Virtually Impossible' Without Climate Change, Study  Find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46678" y="2179502"/>
            <a:ext cx="2705400" cy="18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9" descr="54 Deaths Reported In Week-Long Heat Wave In Canada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485625" y="2104047"/>
            <a:ext cx="2788500" cy="179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69"/>
          <p:cNvSpPr txBox="1"/>
          <p:nvPr/>
        </p:nvSpPr>
        <p:spPr>
          <a:xfrm>
            <a:off x="5167050" y="871650"/>
            <a:ext cx="1857900" cy="7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&gt;</a:t>
            </a:r>
            <a:endParaRPr sz="4800">
              <a:solidFill>
                <a:schemeClr val="dk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471" name="Google Shape;471;p69"/>
          <p:cNvSpPr txBox="1"/>
          <p:nvPr/>
        </p:nvSpPr>
        <p:spPr>
          <a:xfrm>
            <a:off x="1800150" y="6035150"/>
            <a:ext cx="32907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Les gens font confiance aux experts = intervenants de première ligne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72" name="Google Shape;472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5101" y="4115597"/>
            <a:ext cx="2788550" cy="185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69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7485625" y="4048075"/>
            <a:ext cx="2788500" cy="18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69"/>
          <p:cNvSpPr txBox="1"/>
          <p:nvPr/>
        </p:nvSpPr>
        <p:spPr>
          <a:xfrm>
            <a:off x="3048000" y="1097280"/>
            <a:ext cx="487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A</a:t>
            </a:r>
            <a:endParaRPr sz="2900" b="1">
              <a:solidFill>
                <a:schemeClr val="dk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475" name="Google Shape;475;p69"/>
          <p:cNvSpPr txBox="1"/>
          <p:nvPr/>
        </p:nvSpPr>
        <p:spPr>
          <a:xfrm>
            <a:off x="8534400" y="1127760"/>
            <a:ext cx="487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B</a:t>
            </a:r>
            <a:endParaRPr sz="2900" b="1">
              <a:solidFill>
                <a:schemeClr val="dk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476" name="Google Shape;476;p69"/>
          <p:cNvSpPr txBox="1"/>
          <p:nvPr/>
        </p:nvSpPr>
        <p:spPr>
          <a:xfrm>
            <a:off x="3534300" y="392350"/>
            <a:ext cx="51234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Test A/B, images et textes</a:t>
            </a:r>
            <a:endParaRPr sz="2700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7" name="Google Shape;477;p69"/>
          <p:cNvSpPr/>
          <p:nvPr/>
        </p:nvSpPr>
        <p:spPr>
          <a:xfrm>
            <a:off x="9811375" y="6133300"/>
            <a:ext cx="21906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78" name="Google Shape;478;p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26776" y="6298966"/>
            <a:ext cx="1897999" cy="30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600"/>
          </a:p>
          <a:p>
            <a:pPr marL="228600" lvl="0" indent="-215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/>
              <a:t>Un ménage ayant une maison chauffée au gaz naturel et refroidie par un climatiseur et étant dépendant d’un véhicule à essence </a:t>
            </a:r>
            <a:r>
              <a:rPr lang="en-US" sz="2600" b="1"/>
              <a:t>gaspille</a:t>
            </a:r>
            <a:r>
              <a:rPr lang="en-US" sz="2600"/>
              <a:t> des centaines de dollars par mois. </a:t>
            </a:r>
            <a:endParaRPr sz="2600"/>
          </a:p>
        </p:txBody>
      </p:sp>
      <p:sp>
        <p:nvSpPr>
          <p:cNvPr id="485" name="Google Shape;485;p7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600"/>
          </a:p>
          <a:p>
            <a:pPr marL="228600" lvl="0" indent="-215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/>
              <a:t>Un ménage ayant une maison chauffée et refroidie par une thermopompe et conduisant un véhicule hybride ou électrique rechargeable </a:t>
            </a:r>
            <a:r>
              <a:rPr lang="en-US" sz="2600" b="1"/>
              <a:t>économise</a:t>
            </a:r>
            <a:r>
              <a:rPr lang="en-US" sz="2600"/>
              <a:t> des centaines de dollars par mois. </a:t>
            </a:r>
            <a:endParaRPr sz="2600"/>
          </a:p>
        </p:txBody>
      </p:sp>
      <p:sp>
        <p:nvSpPr>
          <p:cNvPr id="486" name="Google Shape;486;p70"/>
          <p:cNvSpPr txBox="1">
            <a:spLocks noGrp="1"/>
          </p:cNvSpPr>
          <p:nvPr>
            <p:ph type="title"/>
          </p:nvPr>
        </p:nvSpPr>
        <p:spPr>
          <a:xfrm>
            <a:off x="838200" y="60585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 messages positifs sont préférés</a:t>
            </a:r>
            <a:endParaRPr/>
          </a:p>
        </p:txBody>
      </p:sp>
      <p:sp>
        <p:nvSpPr>
          <p:cNvPr id="487" name="Google Shape;487;p70"/>
          <p:cNvSpPr/>
          <p:nvPr/>
        </p:nvSpPr>
        <p:spPr>
          <a:xfrm>
            <a:off x="9811375" y="6133300"/>
            <a:ext cx="21906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88" name="Google Shape;48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6776" y="6298966"/>
            <a:ext cx="1897999" cy="30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1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bril Fatface"/>
              <a:buNone/>
            </a:pPr>
            <a:r>
              <a:rPr lang="en-US"/>
              <a:t>Mot de fin : Clés pour une Communication Climatique Efficace</a:t>
            </a:r>
            <a:endParaRPr/>
          </a:p>
        </p:txBody>
      </p:sp>
      <p:sp>
        <p:nvSpPr>
          <p:cNvPr id="494" name="Google Shape;494;p71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Concentrez votre travail sur les trois publics cibles.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Pensez aux valeurs et préoccupations des ses publics lorsque vous adaptez le texte et images.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Utiliser une diversité de messagers de confiance, y compris les premiers intervenants, les dirigeants des communautés locales.</a:t>
            </a:r>
            <a:br>
              <a:rPr lang="en-US"/>
            </a:br>
            <a:endParaRPr/>
          </a:p>
          <a:p>
            <a:pPr marL="457200" lvl="0" indent="-32575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lang="en-US"/>
              <a:t>Les messages positifs d’abord!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72"/>
          <p:cNvSpPr txBox="1">
            <a:spLocks noGrp="1"/>
          </p:cNvSpPr>
          <p:nvPr>
            <p:ph type="subTitle" idx="1"/>
          </p:nvPr>
        </p:nvSpPr>
        <p:spPr>
          <a:xfrm>
            <a:off x="597153" y="879961"/>
            <a:ext cx="11403520" cy="137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</a:pPr>
            <a:r>
              <a:rPr lang="en-US" sz="7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Questions ?</a:t>
            </a:r>
            <a:endParaRPr/>
          </a:p>
          <a:p>
            <a:pPr marL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</a:pPr>
            <a:endParaRPr sz="7200"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endParaRPr sz="48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501" name="Google Shape;501;p72"/>
          <p:cNvPicPr preferRelativeResize="0"/>
          <p:nvPr/>
        </p:nvPicPr>
        <p:blipFill rotWithShape="1">
          <a:blip r:embed="rId4">
            <a:alphaModFix/>
          </a:blip>
          <a:srcRect b="29522"/>
          <a:stretch/>
        </p:blipFill>
        <p:spPr>
          <a:xfrm>
            <a:off x="9519150" y="6132776"/>
            <a:ext cx="2348475" cy="37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3"/>
          <p:cNvSpPr txBox="1"/>
          <p:nvPr/>
        </p:nvSpPr>
        <p:spPr>
          <a:xfrm>
            <a:off x="1642950" y="1627625"/>
            <a:ext cx="89061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À quelle fréquence discutez-vous des changements climatiques avec votre famille et vos amis ?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7" name="Google Shape;507;p73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</a:pPr>
            <a:r>
              <a:rPr lang="en-US"/>
              <a:t>Briser le silence climatique</a:t>
            </a:r>
            <a:endParaRPr/>
          </a:p>
        </p:txBody>
      </p:sp>
      <p:pic>
        <p:nvPicPr>
          <p:cNvPr id="508" name="Google Shape;508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5325" y="2276856"/>
            <a:ext cx="8261350" cy="433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4"/>
          <p:cNvSpPr txBox="1"/>
          <p:nvPr/>
        </p:nvSpPr>
        <p:spPr>
          <a:xfrm>
            <a:off x="901200" y="1218157"/>
            <a:ext cx="102798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Quel rôle, le cas échéant, chacun des groupes suivants a-t-il joué dans les changements climatiques ?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Les entreprises qui produisent, transportent et brûlent des combustibles fossiles</a:t>
            </a:r>
            <a:r>
              <a:rPr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4" name="Google Shape;514;p74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</a:pPr>
            <a:r>
              <a:rPr lang="en-US"/>
              <a:t>Les grands pollueurs doivent payer leur juste part</a:t>
            </a:r>
            <a:endParaRPr/>
          </a:p>
        </p:txBody>
      </p:sp>
      <p:pic>
        <p:nvPicPr>
          <p:cNvPr id="515" name="Google Shape;515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5325" y="2276856"/>
            <a:ext cx="8261350" cy="433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5"/>
          <p:cNvSpPr txBox="1"/>
          <p:nvPr/>
        </p:nvSpPr>
        <p:spPr>
          <a:xfrm>
            <a:off x="2290200" y="1216150"/>
            <a:ext cx="7611600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Êtes-vous d'accord ou en désaccord avec chacune des idées</a:t>
            </a:r>
            <a:br>
              <a:rPr lang="en-US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politiques suivantes actuellement débattues en politique canadienne ? 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Augmenter les taxes sur les compagnies pétrolières et gazières </a:t>
            </a:r>
            <a:endParaRPr i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1" name="Google Shape;521;p75"/>
          <p:cNvSpPr txBox="1">
            <a:spLocks noGrp="1"/>
          </p:cNvSpPr>
          <p:nvPr>
            <p:ph type="title"/>
          </p:nvPr>
        </p:nvSpPr>
        <p:spPr>
          <a:xfrm>
            <a:off x="838200" y="406947"/>
            <a:ext cx="105156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 fontScale="9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</a:pPr>
            <a:r>
              <a:rPr lang="en-US"/>
              <a:t>Les grands pollueurs doivent payer leur juste part</a:t>
            </a:r>
            <a:endParaRPr/>
          </a:p>
        </p:txBody>
      </p:sp>
      <p:pic>
        <p:nvPicPr>
          <p:cNvPr id="522" name="Google Shape;522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5325" y="2276856"/>
            <a:ext cx="8261350" cy="433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76"/>
          <p:cNvSpPr txBox="1"/>
          <p:nvPr/>
        </p:nvSpPr>
        <p:spPr>
          <a:xfrm>
            <a:off x="1052250" y="1627625"/>
            <a:ext cx="100875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Dans quelle mesure le changement climatique vous préoccupe-t-il, si tant est qu'il vous préoccupe ?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8" name="Google Shape;528;p76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 fontScale="9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Open Sans"/>
              <a:buNone/>
            </a:pPr>
            <a:r>
              <a:rPr lang="en-US"/>
              <a:t>Les préoccupations climatiques ne sont pas au premier plan</a:t>
            </a:r>
            <a:endParaRPr/>
          </a:p>
        </p:txBody>
      </p:sp>
      <p:pic>
        <p:nvPicPr>
          <p:cNvPr id="529" name="Google Shape;529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5325" y="2276856"/>
            <a:ext cx="8261350" cy="433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7"/>
          <p:cNvSpPr txBox="1"/>
          <p:nvPr/>
        </p:nvSpPr>
        <p:spPr>
          <a:xfrm>
            <a:off x="1026150" y="1627627"/>
            <a:ext cx="101397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J'ai personnellement ressenti les effets des changements climatiques 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5" name="Google Shape;535;p77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</a:pPr>
            <a:r>
              <a:rPr lang="en-US"/>
              <a:t>Les effets commencent (à peine) à se faire sentir</a:t>
            </a:r>
            <a:endParaRPr/>
          </a:p>
        </p:txBody>
      </p:sp>
      <p:pic>
        <p:nvPicPr>
          <p:cNvPr id="536" name="Google Shape;536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5325" y="2276856"/>
            <a:ext cx="8261350" cy="433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78"/>
          <p:cNvSpPr txBox="1"/>
          <p:nvPr/>
        </p:nvSpPr>
        <p:spPr>
          <a:xfrm>
            <a:off x="825000" y="1890350"/>
            <a:ext cx="2844300" cy="45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 réfléchissant à la manière dont le pays produit et utilise l'énergie, le Canada devrait-il...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Donner la priorité au développement des énergies renouvelables telles que l’énergie éolienne et l’énergie solaire.</a:t>
            </a:r>
            <a:endParaRPr i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Donner la priorité à la production de combustibles fossiles tels que le pétrole et le gaz. </a:t>
            </a:r>
            <a:endParaRPr i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2" name="Google Shape;542;p78"/>
          <p:cNvSpPr txBox="1">
            <a:spLocks noGrp="1"/>
          </p:cNvSpPr>
          <p:nvPr>
            <p:ph type="title"/>
          </p:nvPr>
        </p:nvSpPr>
        <p:spPr>
          <a:xfrm>
            <a:off x="838200" y="406943"/>
            <a:ext cx="105156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</a:pPr>
            <a:r>
              <a:rPr lang="en-US"/>
              <a:t>Soutient variable à la transition énergétique</a:t>
            </a:r>
            <a:endParaRPr/>
          </a:p>
        </p:txBody>
      </p:sp>
      <p:pic>
        <p:nvPicPr>
          <p:cNvPr id="543" name="Google Shape;543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4450" y="1828800"/>
            <a:ext cx="8261350" cy="433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AF7255-09E4-775E-01B5-DAF0608EE26D}"/>
              </a:ext>
            </a:extLst>
          </p:cNvPr>
          <p:cNvSpPr txBox="1"/>
          <p:nvPr/>
        </p:nvSpPr>
        <p:spPr>
          <a:xfrm>
            <a:off x="11823192" y="3689223"/>
            <a:ext cx="128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rgbClr val="184C54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79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Tenir les pollueurs pour responsables</a:t>
            </a:r>
            <a:endParaRPr/>
          </a:p>
        </p:txBody>
      </p:sp>
      <p:sp>
        <p:nvSpPr>
          <p:cNvPr id="550" name="Google Shape;550;p79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0"/>
              <a:buNone/>
            </a:pPr>
            <a:r>
              <a:rPr lang="en-US" sz="1760"/>
              <a:t>Le changement climatique a déjà une incidence dévastatrice sur notre planète et sur les collectivités du monde entier, y compris la nôtre. </a:t>
            </a:r>
            <a:endParaRPr sz="207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None/>
            </a:pPr>
            <a:r>
              <a:rPr lang="en-US" sz="1760"/>
              <a:t>Nous sommes de plus en plus nombreux à connaître des pénuries d’eau, à vivre des jours où nous ne pouvons pas sortir, à avoir des factures de nourriture et de climatisation plus élevées. Les incendies de forêt polluent l’air que nous respirons.</a:t>
            </a:r>
            <a:endParaRPr sz="207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None/>
            </a:pPr>
            <a:r>
              <a:rPr lang="en-US" sz="1760"/>
              <a:t>Depuis des décennies, nous générons de la pollution par le carbone qui retient la chaleur. </a:t>
            </a:r>
            <a:endParaRPr sz="207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None/>
            </a:pPr>
            <a:r>
              <a:rPr lang="en-US" sz="1760"/>
              <a:t>Nous ne sommes cependant pas tous également responsables. À l’échelle mondiale, 100 entreprises seulement sont responsables de 71 % de la pollution qui surchauffe la planète. </a:t>
            </a:r>
            <a:endParaRPr sz="207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None/>
            </a:pPr>
            <a:r>
              <a:rPr lang="en-US" sz="1760"/>
              <a:t>La logique est simple. Nous ne devrions pas laisser les pollueurs profiter de la situation tout en mettant notre avenir en péril. Il est juste que ceux-ci soient tenus pour responsables.</a:t>
            </a:r>
            <a:endParaRPr sz="2070"/>
          </a:p>
        </p:txBody>
      </p:sp>
      <p:sp>
        <p:nvSpPr>
          <p:cNvPr id="551" name="Google Shape;551;p79"/>
          <p:cNvSpPr/>
          <p:nvPr/>
        </p:nvSpPr>
        <p:spPr>
          <a:xfrm>
            <a:off x="9811375" y="6133300"/>
            <a:ext cx="21906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2" name="Google Shape;55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6776" y="6298966"/>
            <a:ext cx="1897999" cy="30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0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Demain, c’est trop tard</a:t>
            </a:r>
            <a:endParaRPr/>
          </a:p>
        </p:txBody>
      </p:sp>
      <p:sp>
        <p:nvSpPr>
          <p:cNvPr id="559" name="Google Shape;559;p80"/>
          <p:cNvSpPr txBox="1">
            <a:spLocks noGrp="1"/>
          </p:cNvSpPr>
          <p:nvPr>
            <p:ph type="body" idx="1"/>
          </p:nvPr>
        </p:nvSpPr>
        <p:spPr>
          <a:xfrm>
            <a:off x="838200" y="1963550"/>
            <a:ext cx="10515600" cy="40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Il n’est pas nécessaire d’être un scientifique pour constater à quel point notre climat a changé. 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Le réchauffement de notre planète met déjà en péril des vies et des moyens de subsistance. 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Nous sommes de plus en plus nombreux à connaître des pénuries d’eau, à vivre des jours où nous ne pouvons pas sortir, à avoir des factures de nourriture et de climatisation plus élevées. Les incendies de forêt détériorent la qualité de l’air. 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Plus important encore, le changement observé met l’avenir de nos enfants en péril.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Il est de notre responsabilité de protéger la nature afin que nous laissions aux générations futures un monde sûr et hospitalier à la vie. 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Nous devons prendre des mesures immédiates pour lutter contre le changement climatique, car demain, il sera trop tard.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endParaRPr sz="1760"/>
          </a:p>
        </p:txBody>
      </p:sp>
      <p:sp>
        <p:nvSpPr>
          <p:cNvPr id="560" name="Google Shape;560;p80"/>
          <p:cNvSpPr/>
          <p:nvPr/>
        </p:nvSpPr>
        <p:spPr>
          <a:xfrm>
            <a:off x="9811375" y="6133300"/>
            <a:ext cx="21906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61" name="Google Shape;56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6776" y="6298966"/>
            <a:ext cx="1897999" cy="30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81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Progrès en matière de climat</a:t>
            </a:r>
            <a:endParaRPr/>
          </a:p>
        </p:txBody>
      </p:sp>
      <p:sp>
        <p:nvSpPr>
          <p:cNvPr id="568" name="Google Shape;568;p81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La vérité, c’est que nous réalisons des progrès extraordinaires : au Canada, 17 % de notre électricité provient de l’énergie éolienne et solaire et 50 %, de l’énergie hydraulique, en plus d’autres sources à venir. 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Les solutions dont nous avons besoin ne sont pas hors de portée; elles sont ici et se mettent en place dès maintenant : énergie solaire, énergie éolienne, véhicules électriques et piles. Nous pouvons le constater tout autour de nous : dans nos collectivités, dans nos écoles et dans nos foyers.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Le travail n’est toutefois pas terminé. Nous avons besoin de plus d’énergie propre pour alimenter nos collectivités, assainir l’air et l’eau et protéger notre santé. 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760"/>
              <a:t>Si nous réduisons la pollution de 10 % chaque année, nous pourrons mettre fin au changement climatique avant qu’il ne soit trop tard pour nos enfants. Nous devons moins parler et agir davantage. </a:t>
            </a:r>
            <a:endParaRPr sz="176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endParaRPr sz="1760"/>
          </a:p>
        </p:txBody>
      </p:sp>
      <p:sp>
        <p:nvSpPr>
          <p:cNvPr id="569" name="Google Shape;569;p81"/>
          <p:cNvSpPr/>
          <p:nvPr/>
        </p:nvSpPr>
        <p:spPr>
          <a:xfrm>
            <a:off x="9811375" y="6133300"/>
            <a:ext cx="21906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70" name="Google Shape;57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6776" y="6298966"/>
            <a:ext cx="1897999" cy="30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82"/>
          <p:cNvSpPr txBox="1">
            <a:spLocks noGrp="1"/>
          </p:cNvSpPr>
          <p:nvPr>
            <p:ph type="title"/>
          </p:nvPr>
        </p:nvSpPr>
        <p:spPr>
          <a:xfrm>
            <a:off x="838200" y="34254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bril Fatface"/>
              <a:buNone/>
            </a:pPr>
            <a:r>
              <a:rPr lang="en-US" dirty="0" err="1"/>
              <a:t>Pourquoi</a:t>
            </a:r>
            <a:r>
              <a:rPr lang="en-US" dirty="0"/>
              <a:t> les </a:t>
            </a:r>
            <a:r>
              <a:rPr lang="en-US" dirty="0" err="1"/>
              <a:t>valeurs</a:t>
            </a:r>
            <a:r>
              <a:rPr lang="en-US" dirty="0"/>
              <a:t> socio-politiques?</a:t>
            </a:r>
            <a:endParaRPr dirty="0"/>
          </a:p>
        </p:txBody>
      </p:sp>
      <p:sp>
        <p:nvSpPr>
          <p:cNvPr id="576" name="Google Shape;576;p82"/>
          <p:cNvSpPr txBox="1">
            <a:spLocks noGrp="1"/>
          </p:cNvSpPr>
          <p:nvPr>
            <p:ph type="body" idx="1"/>
          </p:nvPr>
        </p:nvSpPr>
        <p:spPr>
          <a:xfrm>
            <a:off x="838200" y="1963554"/>
            <a:ext cx="10515600" cy="3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Les </a:t>
            </a:r>
            <a:r>
              <a:rPr lang="en-US" dirty="0" err="1"/>
              <a:t>valeurs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étroitement</a:t>
            </a:r>
            <a:r>
              <a:rPr lang="en-US" dirty="0"/>
              <a:t> </a:t>
            </a:r>
            <a:r>
              <a:rPr lang="en-US" dirty="0" err="1"/>
              <a:t>liées</a:t>
            </a:r>
            <a:r>
              <a:rPr lang="en-US" dirty="0"/>
              <a:t> à des </a:t>
            </a:r>
            <a:r>
              <a:rPr lang="en-US" dirty="0" err="1"/>
              <a:t>besoins</a:t>
            </a:r>
            <a:r>
              <a:rPr lang="en-US" dirty="0"/>
              <a:t> </a:t>
            </a:r>
            <a:r>
              <a:rPr lang="en-US" dirty="0" err="1"/>
              <a:t>universels</a:t>
            </a:r>
            <a:r>
              <a:rPr lang="en-US" dirty="0"/>
              <a:t>, bien que </a:t>
            </a:r>
            <a:r>
              <a:rPr lang="en-US" dirty="0" err="1"/>
              <a:t>certains</a:t>
            </a:r>
            <a:r>
              <a:rPr lang="en-US" dirty="0"/>
              <a:t> les </a:t>
            </a:r>
            <a:r>
              <a:rPr lang="en-US" dirty="0" err="1"/>
              <a:t>priorisent</a:t>
            </a:r>
            <a:r>
              <a:rPr lang="en-US" dirty="0"/>
              <a:t> </a:t>
            </a:r>
            <a:r>
              <a:rPr lang="en-US" dirty="0" err="1"/>
              <a:t>différement</a:t>
            </a:r>
            <a:r>
              <a:rPr lang="en-US" dirty="0"/>
              <a:t> :</a:t>
            </a:r>
            <a:endParaRPr dirty="0"/>
          </a:p>
          <a:p>
            <a:pPr marL="685800" lvl="1" indent="-228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 err="1"/>
              <a:t>L’égalité</a:t>
            </a:r>
            <a:endParaRPr dirty="0"/>
          </a:p>
          <a:p>
            <a:pPr marL="685800" lvl="1" indent="-228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 err="1"/>
              <a:t>L’autonomie</a:t>
            </a:r>
            <a:endParaRPr dirty="0"/>
          </a:p>
          <a:p>
            <a:pPr marL="685800" lvl="1" indent="-228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La </a:t>
            </a:r>
            <a:r>
              <a:rPr lang="en-US" dirty="0" err="1"/>
              <a:t>préservation</a:t>
            </a:r>
            <a:r>
              <a:rPr lang="en-US" dirty="0"/>
              <a:t> </a:t>
            </a:r>
            <a:r>
              <a:rPr lang="en-US" dirty="0" err="1"/>
              <a:t>culturelle</a:t>
            </a:r>
            <a:endParaRPr dirty="0"/>
          </a:p>
          <a:p>
            <a:pPr marL="685800" lvl="1" indent="-228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La </a:t>
            </a:r>
            <a:r>
              <a:rPr lang="en-US" dirty="0" err="1"/>
              <a:t>sécurité</a:t>
            </a:r>
            <a:endParaRPr dirty="0"/>
          </a:p>
          <a:p>
            <a:pPr marL="685800" lvl="1" indent="-228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 err="1"/>
              <a:t>L’ordre</a:t>
            </a:r>
            <a:r>
              <a:rPr lang="en-US" dirty="0"/>
              <a:t> social</a:t>
            </a:r>
            <a:endParaRPr dirty="0"/>
          </a:p>
        </p:txBody>
      </p:sp>
      <p:sp>
        <p:nvSpPr>
          <p:cNvPr id="577" name="Google Shape;577;p82"/>
          <p:cNvSpPr/>
          <p:nvPr/>
        </p:nvSpPr>
        <p:spPr>
          <a:xfrm>
            <a:off x="9811375" y="6133300"/>
            <a:ext cx="21906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78" name="Google Shape;57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6776" y="6298966"/>
            <a:ext cx="1897999" cy="30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7E"/>
        </a:solid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00352" y="1533356"/>
            <a:ext cx="3791300" cy="37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83"/>
          <p:cNvSpPr txBox="1"/>
          <p:nvPr/>
        </p:nvSpPr>
        <p:spPr>
          <a:xfrm>
            <a:off x="1791450" y="5629075"/>
            <a:ext cx="8609100" cy="7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000000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Merci de votre participation ! </a:t>
            </a:r>
            <a:endParaRPr sz="3300" b="1">
              <a:solidFill>
                <a:srgbClr val="000000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2A4F57"/>
      </a:dk1>
      <a:lt1>
        <a:srgbClr val="FFFFFF"/>
      </a:lt1>
      <a:dk2>
        <a:srgbClr val="1D363B"/>
      </a:dk2>
      <a:lt2>
        <a:srgbClr val="E7E6E6"/>
      </a:lt2>
      <a:accent1>
        <a:srgbClr val="04B09B"/>
      </a:accent1>
      <a:accent2>
        <a:srgbClr val="2A4F57"/>
      </a:accent2>
      <a:accent3>
        <a:srgbClr val="83C3B8"/>
      </a:accent3>
      <a:accent4>
        <a:srgbClr val="C7E0DA"/>
      </a:accent4>
      <a:accent5>
        <a:srgbClr val="FF4540"/>
      </a:accent5>
      <a:accent6>
        <a:srgbClr val="32388E"/>
      </a:accent6>
      <a:hlink>
        <a:srgbClr val="00A68D"/>
      </a:hlink>
      <a:folHlink>
        <a:srgbClr val="2A4F5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.Climate">
  <a:themeElements>
    <a:clrScheme name="Simple Light">
      <a:dk1>
        <a:srgbClr val="302E2E"/>
      </a:dk1>
      <a:lt1>
        <a:srgbClr val="FFFFFF"/>
      </a:lt1>
      <a:dk2>
        <a:srgbClr val="595959"/>
      </a:dk2>
      <a:lt2>
        <a:srgbClr val="EEEEEE"/>
      </a:lt2>
      <a:accent1>
        <a:srgbClr val="FBF1DF"/>
      </a:accent1>
      <a:accent2>
        <a:srgbClr val="A8D5BA"/>
      </a:accent2>
      <a:accent3>
        <a:srgbClr val="73BB90"/>
      </a:accent3>
      <a:accent4>
        <a:srgbClr val="499768"/>
      </a:accent4>
      <a:accent5>
        <a:srgbClr val="2F6244"/>
      </a:accent5>
      <a:accent6>
        <a:srgbClr val="C2E2CF"/>
      </a:accent6>
      <a:hlink>
        <a:srgbClr val="302E2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2442</Words>
  <Application>Microsoft Macintosh PowerPoint</Application>
  <PresentationFormat>Widescreen</PresentationFormat>
  <Paragraphs>250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Open Sans</vt:lpstr>
      <vt:lpstr>Georgia</vt:lpstr>
      <vt:lpstr>Calibri</vt:lpstr>
      <vt:lpstr>Red Hat Display</vt:lpstr>
      <vt:lpstr>Abril Fatface</vt:lpstr>
      <vt:lpstr>Arial</vt:lpstr>
      <vt:lpstr>Impact</vt:lpstr>
      <vt:lpstr>1_Office Theme</vt:lpstr>
      <vt:lpstr>Re.Climate</vt:lpstr>
      <vt:lpstr>Thème Office</vt:lpstr>
      <vt:lpstr>PowerPoint Presentation</vt:lpstr>
      <vt:lpstr>PowerPoint Presentation</vt:lpstr>
      <vt:lpstr>Qui est EcoAnalytics?</vt:lpstr>
      <vt:lpstr>Membres</vt:lpstr>
      <vt:lpstr>Bailleurs de fonds</vt:lpstr>
      <vt:lpstr>PowerPoint Presentation</vt:lpstr>
      <vt:lpstr>PowerPoint Presentation</vt:lpstr>
      <vt:lpstr>Plan de la présentation</vt:lpstr>
      <vt:lpstr>Contexte de la communication climatique</vt:lpstr>
      <vt:lpstr>Objectifs du webinaire</vt:lpstr>
      <vt:lpstr>Méthodologie</vt:lpstr>
      <vt:lpstr>PowerPoint Presentation</vt:lpstr>
      <vt:lpstr>Les publics varient en fonction de leurs  attitudes environnementales et valeurs socio-politiques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Intention de vote au fédéral </vt:lpstr>
      <vt:lpstr>Intention de vote au provincial</vt:lpstr>
      <vt:lpstr>Aborder d’autres enjeux qui intéressent davantage</vt:lpstr>
      <vt:lpstr>Construire un mandat social pour l’action climatique</vt:lpstr>
      <vt:lpstr>L’importance du Québec dans  la transition énergétique du Canada </vt:lpstr>
      <vt:lpstr>Un potentiel encore à travailler</vt:lpstr>
      <vt:lpstr>PowerPoint Presentation</vt:lpstr>
      <vt:lpstr>Stratégies pour favoriser l’action climatique</vt:lpstr>
      <vt:lpstr>Stratégies générales</vt:lpstr>
      <vt:lpstr>Thèmes principaux :  Nationalistes communautaires</vt:lpstr>
      <vt:lpstr>Stratégies de communication adaptées : Engagés progressistes et Nouveaux centristes</vt:lpstr>
      <vt:lpstr>Adaptez votre message</vt:lpstr>
      <vt:lpstr>PowerPoint Presentation</vt:lpstr>
      <vt:lpstr>PowerPoint Presentation</vt:lpstr>
      <vt:lpstr>Les messages positifs sont préférés</vt:lpstr>
      <vt:lpstr>Mot de fin : Clés pour une Communication Climatique Efficace</vt:lpstr>
      <vt:lpstr>PowerPoint Presentation</vt:lpstr>
      <vt:lpstr>Briser le silence climatique</vt:lpstr>
      <vt:lpstr>Les grands pollueurs doivent payer leur juste part</vt:lpstr>
      <vt:lpstr>Les grands pollueurs doivent payer leur juste part</vt:lpstr>
      <vt:lpstr>Les préoccupations climatiques ne sont pas au premier plan</vt:lpstr>
      <vt:lpstr>Les effets commencent (à peine) à se faire sentir</vt:lpstr>
      <vt:lpstr>Soutient variable à la transition énergétique</vt:lpstr>
      <vt:lpstr>Tenir les pollueurs pour responsables</vt:lpstr>
      <vt:lpstr>Demain, c’est trop tard</vt:lpstr>
      <vt:lpstr>Progrès en matière de climat</vt:lpstr>
      <vt:lpstr>Pourquoi les valeurs socio-politiques?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James Boothroyd</cp:lastModifiedBy>
  <cp:revision>1</cp:revision>
  <dcterms:modified xsi:type="dcterms:W3CDTF">2025-07-24T21:20:36Z</dcterms:modified>
</cp:coreProperties>
</file>